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335" r:id="rId2"/>
    <p:sldId id="358" r:id="rId3"/>
    <p:sldId id="336" r:id="rId4"/>
    <p:sldId id="273" r:id="rId5"/>
    <p:sldId id="337" r:id="rId6"/>
    <p:sldId id="299" r:id="rId7"/>
    <p:sldId id="327" r:id="rId8"/>
    <p:sldId id="338" r:id="rId9"/>
    <p:sldId id="339" r:id="rId10"/>
    <p:sldId id="352" r:id="rId11"/>
    <p:sldId id="330" r:id="rId12"/>
    <p:sldId id="307" r:id="rId13"/>
    <p:sldId id="340" r:id="rId14"/>
    <p:sldId id="280" r:id="rId15"/>
    <p:sldId id="300" r:id="rId16"/>
    <p:sldId id="279" r:id="rId17"/>
    <p:sldId id="341" r:id="rId18"/>
    <p:sldId id="331" r:id="rId19"/>
    <p:sldId id="311" r:id="rId20"/>
    <p:sldId id="312" r:id="rId21"/>
    <p:sldId id="313" r:id="rId22"/>
    <p:sldId id="314" r:id="rId23"/>
    <p:sldId id="315" r:id="rId24"/>
    <p:sldId id="316" r:id="rId25"/>
    <p:sldId id="260" r:id="rId26"/>
    <p:sldId id="342" r:id="rId27"/>
    <p:sldId id="343" r:id="rId28"/>
    <p:sldId id="344" r:id="rId29"/>
    <p:sldId id="301" r:id="rId30"/>
    <p:sldId id="345" r:id="rId31"/>
    <p:sldId id="353" r:id="rId32"/>
    <p:sldId id="284" r:id="rId33"/>
    <p:sldId id="323" r:id="rId34"/>
    <p:sldId id="356" r:id="rId35"/>
    <p:sldId id="361" r:id="rId36"/>
    <p:sldId id="360" r:id="rId37"/>
    <p:sldId id="359" r:id="rId38"/>
    <p:sldId id="334" r:id="rId39"/>
    <p:sldId id="310" r:id="rId40"/>
    <p:sldId id="346" r:id="rId41"/>
    <p:sldId id="347" r:id="rId42"/>
    <p:sldId id="348" r:id="rId43"/>
    <p:sldId id="357" r:id="rId44"/>
    <p:sldId id="349" r:id="rId45"/>
  </p:sldIdLst>
  <p:sldSz cx="9144000" cy="6858000" type="screen4x3"/>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132">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80" autoAdjust="0"/>
    <p:restoredTop sz="94638" autoAdjust="0"/>
  </p:normalViewPr>
  <p:slideViewPr>
    <p:cSldViewPr>
      <p:cViewPr>
        <p:scale>
          <a:sx n="96" d="100"/>
          <a:sy n="96" d="100"/>
        </p:scale>
        <p:origin x="-1110" y="-72"/>
      </p:cViewPr>
      <p:guideLst>
        <p:guide orient="horz" pos="2160"/>
        <p:guide pos="2880"/>
      </p:guideLst>
    </p:cSldViewPr>
  </p:slideViewPr>
  <p:outlineViewPr>
    <p:cViewPr>
      <p:scale>
        <a:sx n="33" d="100"/>
        <a:sy n="33" d="100"/>
      </p:scale>
      <p:origin x="42" y="10248"/>
    </p:cViewPr>
  </p:outlineViewPr>
  <p:notesTextViewPr>
    <p:cViewPr>
      <p:scale>
        <a:sx n="1" d="1"/>
        <a:sy n="1" d="1"/>
      </p:scale>
      <p:origin x="0" y="0"/>
    </p:cViewPr>
  </p:notesTextViewPr>
  <p:sorterViewPr>
    <p:cViewPr varScale="1">
      <p:scale>
        <a:sx n="1" d="1"/>
        <a:sy n="1" d="1"/>
      </p:scale>
      <p:origin x="0" y="-9174"/>
    </p:cViewPr>
  </p:sorterViewPr>
  <p:notesViewPr>
    <p:cSldViewPr>
      <p:cViewPr varScale="1">
        <p:scale>
          <a:sx n="63" d="100"/>
          <a:sy n="63" d="100"/>
        </p:scale>
        <p:origin x="-3390" y="-132"/>
      </p:cViewPr>
      <p:guideLst>
        <p:guide orient="horz" pos="3132"/>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98475"/>
          </a:xfrm>
          <a:prstGeom prst="rect">
            <a:avLst/>
          </a:prstGeom>
        </p:spPr>
        <p:txBody>
          <a:bodyPr vert="horz" lIns="91440" tIns="45720" rIns="91440" bIns="45720" rtlCol="0"/>
          <a:lstStyle>
            <a:lvl1pPr algn="r">
              <a:defRPr sz="1200"/>
            </a:lvl1pPr>
          </a:lstStyle>
          <a:p>
            <a:fld id="{3AA119C0-DE50-4085-9E8F-BA1E78AEC95C}" type="datetimeFigureOut">
              <a:rPr lang="en-GB" smtClean="0"/>
              <a:pPr/>
              <a:t>11/09/2015</a:t>
            </a:fld>
            <a:endParaRPr lang="en-GB"/>
          </a:p>
        </p:txBody>
      </p:sp>
      <p:sp>
        <p:nvSpPr>
          <p:cNvPr id="4" name="Footer Placeholder 3"/>
          <p:cNvSpPr>
            <a:spLocks noGrp="1"/>
          </p:cNvSpPr>
          <p:nvPr>
            <p:ph type="ftr" sz="quarter" idx="2"/>
          </p:nvPr>
        </p:nvSpPr>
        <p:spPr>
          <a:xfrm>
            <a:off x="0" y="9447213"/>
            <a:ext cx="2971800" cy="4984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9447213"/>
            <a:ext cx="2971800" cy="498475"/>
          </a:xfrm>
          <a:prstGeom prst="rect">
            <a:avLst/>
          </a:prstGeom>
        </p:spPr>
        <p:txBody>
          <a:bodyPr vert="horz" lIns="91440" tIns="45720" rIns="91440" bIns="45720" rtlCol="0" anchor="b"/>
          <a:lstStyle>
            <a:lvl1pPr algn="r">
              <a:defRPr sz="1200"/>
            </a:lvl1pPr>
          </a:lstStyle>
          <a:p>
            <a:fld id="{3043DAB9-0297-4539-8A5D-EB23C82CB457}" type="slidenum">
              <a:rPr lang="en-GB" smtClean="0"/>
              <a:pPr/>
              <a:t>‹#›</a:t>
            </a:fld>
            <a:endParaRPr lang="en-GB"/>
          </a:p>
        </p:txBody>
      </p:sp>
    </p:spTree>
    <p:extLst>
      <p:ext uri="{BB962C8B-B14F-4D97-AF65-F5344CB8AC3E}">
        <p14:creationId xmlns="" xmlns:p14="http://schemas.microsoft.com/office/powerpoint/2010/main" val="2491468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8475"/>
          </a:xfrm>
          <a:prstGeom prst="rect">
            <a:avLst/>
          </a:prstGeom>
        </p:spPr>
        <p:txBody>
          <a:bodyPr vert="horz" lIns="91440" tIns="45720" rIns="91440" bIns="45720" rtlCol="0"/>
          <a:lstStyle>
            <a:lvl1pPr algn="r">
              <a:defRPr sz="1200"/>
            </a:lvl1pPr>
          </a:lstStyle>
          <a:p>
            <a:fld id="{04FFC160-1F08-4CB2-AB7E-64F2F27D2708}" type="datetimeFigureOut">
              <a:rPr lang="en-GB" smtClean="0"/>
              <a:pPr/>
              <a:t>11/09/2015</a:t>
            </a:fld>
            <a:endParaRPr lang="en-GB"/>
          </a:p>
        </p:txBody>
      </p:sp>
      <p:sp>
        <p:nvSpPr>
          <p:cNvPr id="4" name="Slide Image Placeholder 3"/>
          <p:cNvSpPr>
            <a:spLocks noGrp="1" noRot="1" noChangeAspect="1"/>
          </p:cNvSpPr>
          <p:nvPr>
            <p:ph type="sldImg" idx="2"/>
          </p:nvPr>
        </p:nvSpPr>
        <p:spPr>
          <a:xfrm>
            <a:off x="1190625" y="1243013"/>
            <a:ext cx="4476750" cy="33575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86313"/>
            <a:ext cx="5486400" cy="391636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47213"/>
            <a:ext cx="2971800" cy="4984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47213"/>
            <a:ext cx="2971800" cy="498475"/>
          </a:xfrm>
          <a:prstGeom prst="rect">
            <a:avLst/>
          </a:prstGeom>
        </p:spPr>
        <p:txBody>
          <a:bodyPr vert="horz" lIns="91440" tIns="45720" rIns="91440" bIns="45720" rtlCol="0" anchor="b"/>
          <a:lstStyle>
            <a:lvl1pPr algn="r">
              <a:defRPr sz="1200"/>
            </a:lvl1pPr>
          </a:lstStyle>
          <a:p>
            <a:fld id="{70F38A6E-E9CB-42DF-A3D9-6A66B3A82222}" type="slidenum">
              <a:rPr lang="en-GB" smtClean="0"/>
              <a:pPr/>
              <a:t>‹#›</a:t>
            </a:fld>
            <a:endParaRPr lang="en-GB"/>
          </a:p>
        </p:txBody>
      </p:sp>
    </p:spTree>
    <p:extLst>
      <p:ext uri="{BB962C8B-B14F-4D97-AF65-F5344CB8AC3E}">
        <p14:creationId xmlns="" xmlns:p14="http://schemas.microsoft.com/office/powerpoint/2010/main" val="2325725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F38A6E-E9CB-42DF-A3D9-6A66B3A82222}" type="slidenum">
              <a:rPr lang="en-GB" smtClean="0"/>
              <a:pPr/>
              <a:t>1</a:t>
            </a:fld>
            <a:endParaRPr lang="en-GB"/>
          </a:p>
        </p:txBody>
      </p:sp>
    </p:spTree>
    <p:extLst>
      <p:ext uri="{BB962C8B-B14F-4D97-AF65-F5344CB8AC3E}">
        <p14:creationId xmlns="" xmlns:p14="http://schemas.microsoft.com/office/powerpoint/2010/main" val="2693809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F38A6E-E9CB-42DF-A3D9-6A66B3A82222}" type="slidenum">
              <a:rPr lang="en-GB" smtClean="0"/>
              <a:pPr/>
              <a:t>10</a:t>
            </a:fld>
            <a:endParaRPr lang="en-GB"/>
          </a:p>
        </p:txBody>
      </p:sp>
    </p:spTree>
    <p:extLst>
      <p:ext uri="{BB962C8B-B14F-4D97-AF65-F5344CB8AC3E}">
        <p14:creationId xmlns="" xmlns:p14="http://schemas.microsoft.com/office/powerpoint/2010/main" val="1817539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F38A6E-E9CB-42DF-A3D9-6A66B3A82222}" type="slidenum">
              <a:rPr lang="en-GB" smtClean="0"/>
              <a:pPr/>
              <a:t>11</a:t>
            </a:fld>
            <a:endParaRPr lang="en-GB"/>
          </a:p>
        </p:txBody>
      </p:sp>
    </p:spTree>
    <p:extLst>
      <p:ext uri="{BB962C8B-B14F-4D97-AF65-F5344CB8AC3E}">
        <p14:creationId xmlns="" xmlns:p14="http://schemas.microsoft.com/office/powerpoint/2010/main" val="2816838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F38A6E-E9CB-42DF-A3D9-6A66B3A82222}" type="slidenum">
              <a:rPr lang="en-GB" smtClean="0"/>
              <a:pPr/>
              <a:t>12</a:t>
            </a:fld>
            <a:endParaRPr lang="en-GB"/>
          </a:p>
        </p:txBody>
      </p:sp>
    </p:spTree>
    <p:extLst>
      <p:ext uri="{BB962C8B-B14F-4D97-AF65-F5344CB8AC3E}">
        <p14:creationId xmlns="" xmlns:p14="http://schemas.microsoft.com/office/powerpoint/2010/main" val="1020367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F38A6E-E9CB-42DF-A3D9-6A66B3A82222}" type="slidenum">
              <a:rPr lang="en-GB" smtClean="0"/>
              <a:pPr/>
              <a:t>13</a:t>
            </a:fld>
            <a:endParaRPr lang="en-GB"/>
          </a:p>
        </p:txBody>
      </p:sp>
    </p:spTree>
    <p:extLst>
      <p:ext uri="{BB962C8B-B14F-4D97-AF65-F5344CB8AC3E}">
        <p14:creationId xmlns="" xmlns:p14="http://schemas.microsoft.com/office/powerpoint/2010/main" val="1060654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F38A6E-E9CB-42DF-A3D9-6A66B3A82222}" type="slidenum">
              <a:rPr lang="en-GB" smtClean="0"/>
              <a:pPr/>
              <a:t>14</a:t>
            </a:fld>
            <a:endParaRPr lang="en-GB"/>
          </a:p>
        </p:txBody>
      </p:sp>
    </p:spTree>
    <p:extLst>
      <p:ext uri="{BB962C8B-B14F-4D97-AF65-F5344CB8AC3E}">
        <p14:creationId xmlns="" xmlns:p14="http://schemas.microsoft.com/office/powerpoint/2010/main" val="2193842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 note that there are many things a CLT can do on behalf of the community</a:t>
            </a:r>
          </a:p>
          <a:p>
            <a:endParaRPr lang="en-US" dirty="0" smtClean="0"/>
          </a:p>
          <a:p>
            <a:endParaRPr lang="en-US" dirty="0" smtClean="0"/>
          </a:p>
          <a:p>
            <a:r>
              <a:rPr lang="en-US" sz="2800" dirty="0" smtClean="0"/>
              <a:t>YOU CAN THINK OF A CLT AS AN INSURANCE POLICY FOR THE FUTURE SO THAT THE COMMUNTY CAN REMAIN A VIBRANT PLACE TO LIVE</a:t>
            </a:r>
            <a:r>
              <a:rPr lang="en-US" dirty="0" smtClean="0"/>
              <a:t>  </a:t>
            </a:r>
            <a:r>
              <a:rPr lang="en-US" sz="2800" dirty="0" smtClean="0"/>
              <a:t>WITH FACILITIES</a:t>
            </a:r>
            <a:endParaRPr lang="en-US" sz="2800" dirty="0"/>
          </a:p>
        </p:txBody>
      </p:sp>
      <p:sp>
        <p:nvSpPr>
          <p:cNvPr id="4" name="Slide Number Placeholder 3"/>
          <p:cNvSpPr>
            <a:spLocks noGrp="1"/>
          </p:cNvSpPr>
          <p:nvPr>
            <p:ph type="sldNum" sz="quarter" idx="10"/>
          </p:nvPr>
        </p:nvSpPr>
        <p:spPr/>
        <p:txBody>
          <a:bodyPr/>
          <a:lstStyle/>
          <a:p>
            <a:fld id="{70F38A6E-E9CB-42DF-A3D9-6A66B3A82222}" type="slidenum">
              <a:rPr lang="en-GB" smtClean="0"/>
              <a:pPr/>
              <a:t>15</a:t>
            </a:fld>
            <a:endParaRPr lang="en-GB"/>
          </a:p>
        </p:txBody>
      </p:sp>
    </p:spTree>
    <p:extLst>
      <p:ext uri="{BB962C8B-B14F-4D97-AF65-F5344CB8AC3E}">
        <p14:creationId xmlns="" xmlns:p14="http://schemas.microsoft.com/office/powerpoint/2010/main" val="2221964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F38A6E-E9CB-42DF-A3D9-6A66B3A82222}" type="slidenum">
              <a:rPr lang="en-GB" smtClean="0"/>
              <a:pPr/>
              <a:t>16</a:t>
            </a:fld>
            <a:endParaRPr lang="en-GB"/>
          </a:p>
        </p:txBody>
      </p:sp>
    </p:spTree>
    <p:extLst>
      <p:ext uri="{BB962C8B-B14F-4D97-AF65-F5344CB8AC3E}">
        <p14:creationId xmlns="" xmlns:p14="http://schemas.microsoft.com/office/powerpoint/2010/main" val="2304272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F38A6E-E9CB-42DF-A3D9-6A66B3A82222}" type="slidenum">
              <a:rPr lang="en-GB" smtClean="0"/>
              <a:pPr/>
              <a:t>17</a:t>
            </a:fld>
            <a:endParaRPr lang="en-GB"/>
          </a:p>
        </p:txBody>
      </p:sp>
    </p:spTree>
    <p:extLst>
      <p:ext uri="{BB962C8B-B14F-4D97-AF65-F5344CB8AC3E}">
        <p14:creationId xmlns="" xmlns:p14="http://schemas.microsoft.com/office/powerpoint/2010/main" val="1541238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F38A6E-E9CB-42DF-A3D9-6A66B3A82222}" type="slidenum">
              <a:rPr lang="en-GB" smtClean="0"/>
              <a:pPr/>
              <a:t>18</a:t>
            </a:fld>
            <a:endParaRPr lang="en-GB"/>
          </a:p>
        </p:txBody>
      </p:sp>
    </p:spTree>
    <p:extLst>
      <p:ext uri="{BB962C8B-B14F-4D97-AF65-F5344CB8AC3E}">
        <p14:creationId xmlns="" xmlns:p14="http://schemas.microsoft.com/office/powerpoint/2010/main" val="21051339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FDF7E30-84B6-4665-8D66-DDCBAFEC6E3C}" type="slidenum">
              <a:rPr lang="en-GB" altLang="en-US" smtClean="0"/>
              <a:pPr>
                <a:spcBef>
                  <a:spcPct val="0"/>
                </a:spcBef>
              </a:pPr>
              <a:t>19</a:t>
            </a:fld>
            <a:endParaRPr lang="en-GB" altLang="en-US" smtClean="0"/>
          </a:p>
        </p:txBody>
      </p:sp>
    </p:spTree>
    <p:extLst>
      <p:ext uri="{BB962C8B-B14F-4D97-AF65-F5344CB8AC3E}">
        <p14:creationId xmlns="" xmlns:p14="http://schemas.microsoft.com/office/powerpoint/2010/main" val="615432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F38A6E-E9CB-42DF-A3D9-6A66B3A82222}" type="slidenum">
              <a:rPr lang="en-GB" smtClean="0"/>
              <a:pPr/>
              <a:t>2</a:t>
            </a:fld>
            <a:endParaRPr lang="en-GB"/>
          </a:p>
        </p:txBody>
      </p:sp>
    </p:spTree>
    <p:extLst>
      <p:ext uri="{BB962C8B-B14F-4D97-AF65-F5344CB8AC3E}">
        <p14:creationId xmlns="" xmlns:p14="http://schemas.microsoft.com/office/powerpoint/2010/main" val="2693809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C447CF7-FE1F-4C4D-AAC2-3D7D5C4C93A5}" type="slidenum">
              <a:rPr lang="en-GB" altLang="en-US" smtClean="0"/>
              <a:pPr>
                <a:spcBef>
                  <a:spcPct val="0"/>
                </a:spcBef>
              </a:pPr>
              <a:t>20</a:t>
            </a:fld>
            <a:endParaRPr lang="en-GB" altLang="en-US" smtClean="0"/>
          </a:p>
        </p:txBody>
      </p:sp>
    </p:spTree>
    <p:extLst>
      <p:ext uri="{BB962C8B-B14F-4D97-AF65-F5344CB8AC3E}">
        <p14:creationId xmlns="" xmlns:p14="http://schemas.microsoft.com/office/powerpoint/2010/main" val="34687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0F1ACF3-E58C-4B1D-A3B0-B96FC439B896}" type="slidenum">
              <a:rPr lang="en-GB" altLang="en-US" smtClean="0"/>
              <a:pPr>
                <a:spcBef>
                  <a:spcPct val="0"/>
                </a:spcBef>
              </a:pPr>
              <a:t>21</a:t>
            </a:fld>
            <a:endParaRPr lang="en-GB" altLang="en-US" smtClean="0"/>
          </a:p>
        </p:txBody>
      </p:sp>
    </p:spTree>
    <p:extLst>
      <p:ext uri="{BB962C8B-B14F-4D97-AF65-F5344CB8AC3E}">
        <p14:creationId xmlns="" xmlns:p14="http://schemas.microsoft.com/office/powerpoint/2010/main" val="655187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7EBD14B-173A-4243-BA1D-298CD47884D9}" type="slidenum">
              <a:rPr lang="en-GB" altLang="en-US" smtClean="0"/>
              <a:pPr>
                <a:spcBef>
                  <a:spcPct val="0"/>
                </a:spcBef>
              </a:pPr>
              <a:t>22</a:t>
            </a:fld>
            <a:endParaRPr lang="en-GB" altLang="en-US" smtClean="0"/>
          </a:p>
        </p:txBody>
      </p:sp>
    </p:spTree>
    <p:extLst>
      <p:ext uri="{BB962C8B-B14F-4D97-AF65-F5344CB8AC3E}">
        <p14:creationId xmlns="" xmlns:p14="http://schemas.microsoft.com/office/powerpoint/2010/main" val="1938270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F38A6E-E9CB-42DF-A3D9-6A66B3A82222}" type="slidenum">
              <a:rPr lang="en-GB" smtClean="0"/>
              <a:pPr/>
              <a:t>23</a:t>
            </a:fld>
            <a:endParaRPr lang="en-GB"/>
          </a:p>
        </p:txBody>
      </p:sp>
    </p:spTree>
    <p:extLst>
      <p:ext uri="{BB962C8B-B14F-4D97-AF65-F5344CB8AC3E}">
        <p14:creationId xmlns="" xmlns:p14="http://schemas.microsoft.com/office/powerpoint/2010/main" val="97801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F38A6E-E9CB-42DF-A3D9-6A66B3A82222}" type="slidenum">
              <a:rPr lang="en-GB" smtClean="0"/>
              <a:pPr/>
              <a:t>24</a:t>
            </a:fld>
            <a:endParaRPr lang="en-GB"/>
          </a:p>
        </p:txBody>
      </p:sp>
    </p:spTree>
    <p:extLst>
      <p:ext uri="{BB962C8B-B14F-4D97-AF65-F5344CB8AC3E}">
        <p14:creationId xmlns="" xmlns:p14="http://schemas.microsoft.com/office/powerpoint/2010/main" val="73123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F38A6E-E9CB-42DF-A3D9-6A66B3A82222}" type="slidenum">
              <a:rPr lang="en-GB" smtClean="0"/>
              <a:pPr/>
              <a:t>25</a:t>
            </a:fld>
            <a:endParaRPr lang="en-GB"/>
          </a:p>
        </p:txBody>
      </p:sp>
    </p:spTree>
    <p:extLst>
      <p:ext uri="{BB962C8B-B14F-4D97-AF65-F5344CB8AC3E}">
        <p14:creationId xmlns="" xmlns:p14="http://schemas.microsoft.com/office/powerpoint/2010/main" val="24167273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F38A6E-E9CB-42DF-A3D9-6A66B3A82222}" type="slidenum">
              <a:rPr lang="en-GB" smtClean="0"/>
              <a:pPr/>
              <a:t>26</a:t>
            </a:fld>
            <a:endParaRPr lang="en-GB"/>
          </a:p>
        </p:txBody>
      </p:sp>
    </p:spTree>
    <p:extLst>
      <p:ext uri="{BB962C8B-B14F-4D97-AF65-F5344CB8AC3E}">
        <p14:creationId xmlns="" xmlns:p14="http://schemas.microsoft.com/office/powerpoint/2010/main" val="23345912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F38A6E-E9CB-42DF-A3D9-6A66B3A82222}" type="slidenum">
              <a:rPr lang="en-GB" smtClean="0"/>
              <a:pPr/>
              <a:t>27</a:t>
            </a:fld>
            <a:endParaRPr lang="en-GB"/>
          </a:p>
        </p:txBody>
      </p:sp>
    </p:spTree>
    <p:extLst>
      <p:ext uri="{BB962C8B-B14F-4D97-AF65-F5344CB8AC3E}">
        <p14:creationId xmlns="" xmlns:p14="http://schemas.microsoft.com/office/powerpoint/2010/main" val="41876533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F38A6E-E9CB-42DF-A3D9-6A66B3A82222}" type="slidenum">
              <a:rPr lang="en-GB" smtClean="0"/>
              <a:pPr/>
              <a:t>28</a:t>
            </a:fld>
            <a:endParaRPr lang="en-GB"/>
          </a:p>
        </p:txBody>
      </p:sp>
    </p:spTree>
    <p:extLst>
      <p:ext uri="{BB962C8B-B14F-4D97-AF65-F5344CB8AC3E}">
        <p14:creationId xmlns="" xmlns:p14="http://schemas.microsoft.com/office/powerpoint/2010/main" val="2882025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70F38A6E-E9CB-42DF-A3D9-6A66B3A82222}" type="slidenum">
              <a:rPr lang="en-GB" smtClean="0"/>
              <a:pPr/>
              <a:t>29</a:t>
            </a:fld>
            <a:endParaRPr lang="en-GB"/>
          </a:p>
        </p:txBody>
      </p:sp>
      <p:sp>
        <p:nvSpPr>
          <p:cNvPr id="7" name="Notes Placeholder 6"/>
          <p:cNvSpPr>
            <a:spLocks noGrp="1"/>
          </p:cNvSpPr>
          <p:nvPr>
            <p:ph type="body" idx="1"/>
          </p:nvPr>
        </p:nvSpPr>
        <p:spPr>
          <a:xfrm>
            <a:off x="685800" y="4786313"/>
            <a:ext cx="5486400" cy="3046987"/>
          </a:xfrm>
          <a:prstGeom prst="rect">
            <a:avLst/>
          </a:prstGeom>
        </p:spPr>
        <p:txBody>
          <a:bodyPr>
            <a:spAutoFit/>
          </a:bodyPr>
          <a:lstStyle/>
          <a:p>
            <a:r>
              <a:rPr lang="en-US" dirty="0"/>
              <a:t>Affordable housing allows local people to access a suitable home, at a price they can afford, where they were born / grew-up / have support and social networks or work in</a:t>
            </a:r>
          </a:p>
          <a:p>
            <a:r>
              <a:rPr lang="en-US" dirty="0"/>
              <a:t> </a:t>
            </a:r>
          </a:p>
          <a:p>
            <a:r>
              <a:rPr lang="en-US" dirty="0"/>
              <a:t>Typical criteria are:</a:t>
            </a:r>
          </a:p>
          <a:p>
            <a:r>
              <a:rPr lang="en-US" dirty="0"/>
              <a:t>Currently resident in the parish for previous  five (5) years</a:t>
            </a:r>
          </a:p>
          <a:p>
            <a:r>
              <a:rPr lang="en-US" dirty="0"/>
              <a:t>Previously resident in the parish for a recent period</a:t>
            </a:r>
          </a:p>
          <a:p>
            <a:r>
              <a:rPr lang="en-US" dirty="0"/>
              <a:t>Permanently employed in the parish (other valuable contribution to the parish community?)</a:t>
            </a:r>
          </a:p>
          <a:p>
            <a:r>
              <a:rPr lang="en-US" dirty="0"/>
              <a:t>Close immediate family still living in the parish (parent, grandparent, children?)</a:t>
            </a:r>
          </a:p>
          <a:p>
            <a:r>
              <a:rPr lang="en-US" dirty="0"/>
              <a:t> </a:t>
            </a:r>
          </a:p>
          <a:p>
            <a:r>
              <a:rPr lang="en-US" dirty="0"/>
              <a:t>Priority for new affordable homes safeguarded by legally binding allocation agreement associated with the planning permission (s106)</a:t>
            </a:r>
          </a:p>
          <a:p>
            <a:r>
              <a:rPr lang="en-US" dirty="0"/>
              <a:t> </a:t>
            </a:r>
          </a:p>
          <a:p>
            <a:r>
              <a:rPr lang="en-US" dirty="0"/>
              <a:t>Mark CLT, the Council and the housing association will jointly agree and approve the criteria for allocating the homes</a:t>
            </a:r>
          </a:p>
        </p:txBody>
      </p:sp>
    </p:spTree>
    <p:extLst>
      <p:ext uri="{BB962C8B-B14F-4D97-AF65-F5344CB8AC3E}">
        <p14:creationId xmlns="" xmlns:p14="http://schemas.microsoft.com/office/powerpoint/2010/main" val="148747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F38A6E-E9CB-42DF-A3D9-6A66B3A82222}" type="slidenum">
              <a:rPr lang="en-GB" smtClean="0"/>
              <a:pPr/>
              <a:t>3</a:t>
            </a:fld>
            <a:endParaRPr lang="en-GB"/>
          </a:p>
        </p:txBody>
      </p:sp>
    </p:spTree>
    <p:extLst>
      <p:ext uri="{BB962C8B-B14F-4D97-AF65-F5344CB8AC3E}">
        <p14:creationId xmlns="" xmlns:p14="http://schemas.microsoft.com/office/powerpoint/2010/main" val="5087778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F38A6E-E9CB-42DF-A3D9-6A66B3A82222}" type="slidenum">
              <a:rPr lang="en-GB" smtClean="0"/>
              <a:pPr/>
              <a:t>30</a:t>
            </a:fld>
            <a:endParaRPr lang="en-GB"/>
          </a:p>
        </p:txBody>
      </p:sp>
    </p:spTree>
    <p:extLst>
      <p:ext uri="{BB962C8B-B14F-4D97-AF65-F5344CB8AC3E}">
        <p14:creationId xmlns="" xmlns:p14="http://schemas.microsoft.com/office/powerpoint/2010/main" val="19836367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86312"/>
            <a:ext cx="5486400" cy="4507011"/>
          </a:xfrm>
        </p:spPr>
        <p:txBody>
          <a:bodyPr/>
          <a:lstStyle/>
          <a:p>
            <a:endParaRPr lang="en-US" dirty="0"/>
          </a:p>
          <a:p>
            <a:r>
              <a:rPr lang="en-US" b="1" dirty="0"/>
              <a:t>Assessment Criteria 1: Site Suitability for Housing</a:t>
            </a:r>
            <a:endParaRPr lang="en-US" dirty="0"/>
          </a:p>
          <a:p>
            <a:r>
              <a:rPr lang="en-US" dirty="0"/>
              <a:t>Factors such as </a:t>
            </a:r>
            <a:r>
              <a:rPr lang="en-US" b="1" dirty="0">
                <a:solidFill>
                  <a:srgbClr val="FF0000"/>
                </a:solidFill>
              </a:rPr>
              <a:t>planning policy restrictions and limitations </a:t>
            </a:r>
            <a:r>
              <a:rPr lang="en-US" dirty="0"/>
              <a:t>(designations, protected areas, existing planning policy and corporate, or community strategy policy), </a:t>
            </a:r>
            <a:r>
              <a:rPr lang="en-US" b="1" dirty="0">
                <a:solidFill>
                  <a:srgbClr val="FF0000"/>
                </a:solidFill>
              </a:rPr>
              <a:t>any physical problems or limitations</a:t>
            </a:r>
            <a:r>
              <a:rPr lang="en-US" dirty="0"/>
              <a:t> (access, infrastructure, ground conditions, flood risk, hazardous risks, pollution or contamination)</a:t>
            </a:r>
            <a:r>
              <a:rPr lang="en-US" b="1" dirty="0">
                <a:solidFill>
                  <a:srgbClr val="FF0000"/>
                </a:solidFill>
              </a:rPr>
              <a:t>, any potential Impacts (upon landscape features and conservation) </a:t>
            </a:r>
            <a:r>
              <a:rPr lang="en-US" dirty="0"/>
              <a:t>and any environmental conditions</a:t>
            </a:r>
          </a:p>
          <a:p>
            <a:r>
              <a:rPr lang="en-US" dirty="0"/>
              <a:t> </a:t>
            </a:r>
          </a:p>
          <a:p>
            <a:r>
              <a:rPr lang="en-US" b="1" dirty="0"/>
              <a:t>Assessment Criteria 2: Site Availability for Housing</a:t>
            </a:r>
            <a:endParaRPr lang="en-US" dirty="0"/>
          </a:p>
          <a:p>
            <a:r>
              <a:rPr lang="en-US" dirty="0"/>
              <a:t>A site is considered available for development, when, on the best information available, there is confidence </a:t>
            </a:r>
            <a:r>
              <a:rPr lang="en-US" b="1" dirty="0">
                <a:solidFill>
                  <a:srgbClr val="FF0000"/>
                </a:solidFill>
              </a:rPr>
              <a:t>that there are no legal or ownership problems, </a:t>
            </a:r>
            <a:r>
              <a:rPr lang="en-US" dirty="0"/>
              <a:t>such as multiple ownerships, ransom strips, tenancies or operational requirements of landowners.</a:t>
            </a:r>
          </a:p>
          <a:p>
            <a:r>
              <a:rPr lang="en-US" dirty="0"/>
              <a:t> </a:t>
            </a:r>
          </a:p>
          <a:p>
            <a:r>
              <a:rPr lang="en-US" dirty="0"/>
              <a:t>The key question asked under this assessment was a simple one. </a:t>
            </a:r>
            <a:r>
              <a:rPr lang="en-US" b="1" dirty="0">
                <a:solidFill>
                  <a:srgbClr val="FF0000"/>
                </a:solidFill>
              </a:rPr>
              <a:t>Did the land owner wish to dispose of their land to support the provision of affordable housing?</a:t>
            </a:r>
          </a:p>
          <a:p>
            <a:r>
              <a:rPr lang="en-US" dirty="0"/>
              <a:t> </a:t>
            </a:r>
          </a:p>
          <a:p>
            <a:r>
              <a:rPr lang="en-US" b="1" dirty="0"/>
              <a:t>Assessment Criteria 3: Site Achievability for Housing</a:t>
            </a:r>
            <a:endParaRPr lang="en-US" dirty="0"/>
          </a:p>
          <a:p>
            <a:r>
              <a:rPr lang="en-US" dirty="0"/>
              <a:t>This is essentially a </a:t>
            </a:r>
            <a:r>
              <a:rPr lang="en-US" dirty="0" err="1"/>
              <a:t>judgement</a:t>
            </a:r>
            <a:r>
              <a:rPr lang="en-US" dirty="0"/>
              <a:t> about </a:t>
            </a:r>
            <a:r>
              <a:rPr lang="en-US" b="1" dirty="0">
                <a:solidFill>
                  <a:srgbClr val="FF0000"/>
                </a:solidFill>
              </a:rPr>
              <a:t>the economic viability of a site, and the financial capacity of the affordable housing provider to actually build the new homes</a:t>
            </a:r>
            <a:r>
              <a:rPr lang="en-US" dirty="0"/>
              <a:t>. Factors such as any site preparation costs relating to any physical constraints, any exceptional works necessary, relevant planning standards or obligations, prospect of funding or investment to address identified constraints or assist development.</a:t>
            </a:r>
          </a:p>
          <a:p>
            <a:r>
              <a:rPr lang="en-US" b="1" dirty="0"/>
              <a:t> </a:t>
            </a:r>
            <a:endParaRPr lang="en-GB" dirty="0"/>
          </a:p>
        </p:txBody>
      </p:sp>
      <p:sp>
        <p:nvSpPr>
          <p:cNvPr id="4" name="Slide Number Placeholder 3"/>
          <p:cNvSpPr>
            <a:spLocks noGrp="1"/>
          </p:cNvSpPr>
          <p:nvPr>
            <p:ph type="sldNum" sz="quarter" idx="10"/>
          </p:nvPr>
        </p:nvSpPr>
        <p:spPr/>
        <p:txBody>
          <a:bodyPr/>
          <a:lstStyle/>
          <a:p>
            <a:fld id="{70F38A6E-E9CB-42DF-A3D9-6A66B3A82222}" type="slidenum">
              <a:rPr lang="en-GB" smtClean="0"/>
              <a:pPr/>
              <a:t>31</a:t>
            </a:fld>
            <a:endParaRPr lang="en-GB"/>
          </a:p>
        </p:txBody>
      </p:sp>
    </p:spTree>
    <p:extLst>
      <p:ext uri="{BB962C8B-B14F-4D97-AF65-F5344CB8AC3E}">
        <p14:creationId xmlns="" xmlns:p14="http://schemas.microsoft.com/office/powerpoint/2010/main" val="39155777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GB" sz="2000" dirty="0" smtClean="0"/>
              <a:t>There strict rules which apply to development on exception sites</a:t>
            </a:r>
          </a:p>
          <a:p>
            <a:endParaRPr lang="en-GB" sz="2000" dirty="0" smtClean="0"/>
          </a:p>
          <a:p>
            <a:pPr>
              <a:buFont typeface="Arial" pitchFamily="34" charset="0"/>
              <a:buChar char="•"/>
            </a:pPr>
            <a:r>
              <a:rPr lang="en-GB" sz="2000" dirty="0" smtClean="0"/>
              <a:t>And Sedgemoor DC have policies in their Local Plan CORE STRATEGY to cater for this</a:t>
            </a:r>
          </a:p>
          <a:p>
            <a:pPr>
              <a:buFont typeface="Arial" pitchFamily="34" charset="0"/>
              <a:buChar char="•"/>
            </a:pPr>
            <a:endParaRPr lang="en-GB" sz="2000" dirty="0" smtClean="0"/>
          </a:p>
          <a:p>
            <a:pPr>
              <a:buFont typeface="Arial" pitchFamily="34" charset="0"/>
              <a:buChar char="•"/>
            </a:pPr>
            <a:r>
              <a:rPr lang="en-GB" sz="2000" dirty="0" smtClean="0"/>
              <a:t>Mark CLT will own the freehold of the land so will be able to control its use – Its a community asset</a:t>
            </a:r>
          </a:p>
          <a:p>
            <a:pPr>
              <a:buFont typeface="Arial" pitchFamily="34" charset="0"/>
              <a:buChar char="•"/>
            </a:pPr>
            <a:endParaRPr lang="en-GB" dirty="0" smtClean="0"/>
          </a:p>
          <a:p>
            <a:pPr>
              <a:buFont typeface="Arial" pitchFamily="34" charset="0"/>
              <a:buChar char="•"/>
            </a:pPr>
            <a:r>
              <a:rPr lang="en-GB" sz="2000" dirty="0" smtClean="0"/>
              <a:t>Any potential exception sites have to be </a:t>
            </a:r>
            <a:r>
              <a:rPr lang="en-GB" sz="2000" dirty="0" err="1" smtClean="0"/>
              <a:t>considerd</a:t>
            </a:r>
            <a:r>
              <a:rPr lang="en-GB" sz="2000" dirty="0" smtClean="0"/>
              <a:t> for financial constraints, development constraints, development costs</a:t>
            </a:r>
            <a:endParaRPr lang="en-GB" sz="2000" dirty="0"/>
          </a:p>
        </p:txBody>
      </p:sp>
      <p:sp>
        <p:nvSpPr>
          <p:cNvPr id="4" name="Slide Number Placeholder 3"/>
          <p:cNvSpPr>
            <a:spLocks noGrp="1"/>
          </p:cNvSpPr>
          <p:nvPr>
            <p:ph type="sldNum" sz="quarter" idx="10"/>
          </p:nvPr>
        </p:nvSpPr>
        <p:spPr/>
        <p:txBody>
          <a:bodyPr/>
          <a:lstStyle/>
          <a:p>
            <a:fld id="{70F38A6E-E9CB-42DF-A3D9-6A66B3A82222}" type="slidenum">
              <a:rPr lang="en-GB" smtClean="0"/>
              <a:pPr/>
              <a:t>32</a:t>
            </a:fld>
            <a:endParaRPr lang="en-GB"/>
          </a:p>
        </p:txBody>
      </p:sp>
    </p:spTree>
    <p:extLst>
      <p:ext uri="{BB962C8B-B14F-4D97-AF65-F5344CB8AC3E}">
        <p14:creationId xmlns="" xmlns:p14="http://schemas.microsoft.com/office/powerpoint/2010/main" val="10599230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GB" sz="2000" dirty="0" smtClean="0"/>
              <a:t>There were lots of factors to be considered when choosing a site – Part of it was a judgement of what is acceptable to the village</a:t>
            </a:r>
          </a:p>
          <a:p>
            <a:pPr>
              <a:buFont typeface="Arial" pitchFamily="34" charset="0"/>
              <a:buChar char="•"/>
            </a:pPr>
            <a:endParaRPr lang="en-GB" sz="2000" dirty="0" smtClean="0"/>
          </a:p>
          <a:p>
            <a:pPr>
              <a:buFont typeface="Arial" pitchFamily="34" charset="0"/>
              <a:buChar char="•"/>
            </a:pPr>
            <a:r>
              <a:rPr lang="en-GB" sz="2000" dirty="0" smtClean="0"/>
              <a:t>We might be wrong about what is acceptable that why we are here today</a:t>
            </a:r>
          </a:p>
          <a:p>
            <a:pPr>
              <a:buFont typeface="Arial" pitchFamily="34" charset="0"/>
              <a:buChar char="•"/>
            </a:pPr>
            <a:endParaRPr lang="en-GB" sz="2000" dirty="0" smtClean="0"/>
          </a:p>
          <a:p>
            <a:pPr>
              <a:buFont typeface="Arial" pitchFamily="34" charset="0"/>
              <a:buChar char="•"/>
            </a:pPr>
            <a:r>
              <a:rPr lang="en-GB" sz="2000" dirty="0" smtClean="0"/>
              <a:t>We sent the same written terms to the owners of the 3 of the sites we had discussions with and a meaningful discussion with the fourth</a:t>
            </a:r>
            <a:endParaRPr lang="en-GB" sz="2000" dirty="0"/>
          </a:p>
        </p:txBody>
      </p:sp>
      <p:sp>
        <p:nvSpPr>
          <p:cNvPr id="4" name="Slide Number Placeholder 3"/>
          <p:cNvSpPr>
            <a:spLocks noGrp="1"/>
          </p:cNvSpPr>
          <p:nvPr>
            <p:ph type="sldNum" sz="quarter" idx="10"/>
          </p:nvPr>
        </p:nvSpPr>
        <p:spPr/>
        <p:txBody>
          <a:bodyPr/>
          <a:lstStyle/>
          <a:p>
            <a:fld id="{70F38A6E-E9CB-42DF-A3D9-6A66B3A82222}" type="slidenum">
              <a:rPr lang="en-GB" smtClean="0"/>
              <a:pPr/>
              <a:t>33</a:t>
            </a:fld>
            <a:endParaRPr lang="en-GB"/>
          </a:p>
        </p:txBody>
      </p:sp>
    </p:spTree>
    <p:extLst>
      <p:ext uri="{BB962C8B-B14F-4D97-AF65-F5344CB8AC3E}">
        <p14:creationId xmlns="" xmlns:p14="http://schemas.microsoft.com/office/powerpoint/2010/main" val="39155777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243013"/>
            <a:ext cx="5335488" cy="3357562"/>
          </a:xfrm>
        </p:spPr>
      </p:sp>
      <p:sp>
        <p:nvSpPr>
          <p:cNvPr id="3" name="Notes Placeholder 2"/>
          <p:cNvSpPr>
            <a:spLocks noGrp="1"/>
          </p:cNvSpPr>
          <p:nvPr>
            <p:ph type="body" idx="1"/>
          </p:nvPr>
        </p:nvSpPr>
        <p:spPr/>
        <p:txBody>
          <a:bodyPr/>
          <a:lstStyle/>
          <a:p>
            <a:r>
              <a:rPr lang="en-US" sz="2800" dirty="0" smtClean="0"/>
              <a:t>This map shows all  16 sites from one end of mark to the other</a:t>
            </a:r>
            <a:endParaRPr lang="en-US" sz="2800" dirty="0"/>
          </a:p>
        </p:txBody>
      </p:sp>
      <p:sp>
        <p:nvSpPr>
          <p:cNvPr id="4" name="Slide Number Placeholder 3"/>
          <p:cNvSpPr>
            <a:spLocks noGrp="1"/>
          </p:cNvSpPr>
          <p:nvPr>
            <p:ph type="sldNum" sz="quarter" idx="10"/>
          </p:nvPr>
        </p:nvSpPr>
        <p:spPr/>
        <p:txBody>
          <a:bodyPr/>
          <a:lstStyle/>
          <a:p>
            <a:fld id="{70F38A6E-E9CB-42DF-A3D9-6A66B3A82222}" type="slidenum">
              <a:rPr lang="en-GB" smtClean="0"/>
              <a:pPr/>
              <a:t>34</a:t>
            </a:fld>
            <a:endParaRPr lang="en-GB"/>
          </a:p>
        </p:txBody>
      </p:sp>
    </p:spTree>
    <p:extLst>
      <p:ext uri="{BB962C8B-B14F-4D97-AF65-F5344CB8AC3E}">
        <p14:creationId xmlns="" xmlns:p14="http://schemas.microsoft.com/office/powerpoint/2010/main" val="3755948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3600" dirty="0" smtClean="0"/>
              <a:t>A little bigger</a:t>
            </a:r>
            <a:endParaRPr lang="en-GB" sz="3600" dirty="0"/>
          </a:p>
        </p:txBody>
      </p:sp>
      <p:sp>
        <p:nvSpPr>
          <p:cNvPr id="4" name="Slide Number Placeholder 3"/>
          <p:cNvSpPr>
            <a:spLocks noGrp="1"/>
          </p:cNvSpPr>
          <p:nvPr>
            <p:ph type="sldNum" sz="quarter" idx="10"/>
          </p:nvPr>
        </p:nvSpPr>
        <p:spPr/>
        <p:txBody>
          <a:bodyPr/>
          <a:lstStyle/>
          <a:p>
            <a:fld id="{70F38A6E-E9CB-42DF-A3D9-6A66B3A82222}" type="slidenum">
              <a:rPr lang="en-GB" smtClean="0"/>
              <a:pPr/>
              <a:t>35</a:t>
            </a:fld>
            <a:endParaRPr lang="en-GB"/>
          </a:p>
        </p:txBody>
      </p:sp>
    </p:spTree>
    <p:extLst>
      <p:ext uri="{BB962C8B-B14F-4D97-AF65-F5344CB8AC3E}">
        <p14:creationId xmlns="" xmlns:p14="http://schemas.microsoft.com/office/powerpoint/2010/main" val="37911014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smtClean="0"/>
              <a:t>These are maps produced by the Affordable Housing Group at SDC</a:t>
            </a:r>
          </a:p>
          <a:p>
            <a:endParaRPr lang="en-US" sz="2800" dirty="0"/>
          </a:p>
          <a:p>
            <a:r>
              <a:rPr lang="en-US" sz="2000" dirty="0" smtClean="0"/>
              <a:t>Duncan Harvey is the </a:t>
            </a:r>
            <a:r>
              <a:rPr lang="en-GB" sz="2000" b="1" dirty="0"/>
              <a:t>Affordable Housing Policy &amp; Development Manager </a:t>
            </a:r>
            <a:endParaRPr lang="en-US" sz="2000" dirty="0"/>
          </a:p>
        </p:txBody>
      </p:sp>
      <p:sp>
        <p:nvSpPr>
          <p:cNvPr id="4" name="Slide Number Placeholder 3"/>
          <p:cNvSpPr>
            <a:spLocks noGrp="1"/>
          </p:cNvSpPr>
          <p:nvPr>
            <p:ph type="sldNum" sz="quarter" idx="10"/>
          </p:nvPr>
        </p:nvSpPr>
        <p:spPr/>
        <p:txBody>
          <a:bodyPr/>
          <a:lstStyle/>
          <a:p>
            <a:fld id="{70F38A6E-E9CB-42DF-A3D9-6A66B3A82222}" type="slidenum">
              <a:rPr lang="en-GB" smtClean="0"/>
              <a:pPr/>
              <a:t>36</a:t>
            </a:fld>
            <a:endParaRPr lang="en-GB"/>
          </a:p>
        </p:txBody>
      </p:sp>
    </p:spTree>
    <p:extLst>
      <p:ext uri="{BB962C8B-B14F-4D97-AF65-F5344CB8AC3E}">
        <p14:creationId xmlns="" xmlns:p14="http://schemas.microsoft.com/office/powerpoint/2010/main" val="41983524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F38A6E-E9CB-42DF-A3D9-6A66B3A82222}" type="slidenum">
              <a:rPr lang="en-GB" smtClean="0"/>
              <a:pPr/>
              <a:t>37</a:t>
            </a:fld>
            <a:endParaRPr lang="en-GB"/>
          </a:p>
        </p:txBody>
      </p:sp>
    </p:spTree>
    <p:extLst>
      <p:ext uri="{BB962C8B-B14F-4D97-AF65-F5344CB8AC3E}">
        <p14:creationId xmlns="" xmlns:p14="http://schemas.microsoft.com/office/powerpoint/2010/main" val="16771667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F38A6E-E9CB-42DF-A3D9-6A66B3A82222}" type="slidenum">
              <a:rPr lang="en-GB" smtClean="0"/>
              <a:pPr/>
              <a:t>38</a:t>
            </a:fld>
            <a:endParaRPr lang="en-GB"/>
          </a:p>
        </p:txBody>
      </p:sp>
    </p:spTree>
    <p:extLst>
      <p:ext uri="{BB962C8B-B14F-4D97-AF65-F5344CB8AC3E}">
        <p14:creationId xmlns="" xmlns:p14="http://schemas.microsoft.com/office/powerpoint/2010/main" val="614248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F38A6E-E9CB-42DF-A3D9-6A66B3A82222}" type="slidenum">
              <a:rPr lang="en-GB" smtClean="0"/>
              <a:pPr/>
              <a:t>39</a:t>
            </a:fld>
            <a:endParaRPr lang="en-GB"/>
          </a:p>
        </p:txBody>
      </p:sp>
    </p:spTree>
    <p:extLst>
      <p:ext uri="{BB962C8B-B14F-4D97-AF65-F5344CB8AC3E}">
        <p14:creationId xmlns="" xmlns:p14="http://schemas.microsoft.com/office/powerpoint/2010/main" val="3736592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dirty="0" smtClean="0"/>
              <a:t>Thanks for attending</a:t>
            </a:r>
          </a:p>
          <a:p>
            <a:pPr>
              <a:buFont typeface="Arial" pitchFamily="34" charset="0"/>
              <a:buChar char="•"/>
            </a:pPr>
            <a:endParaRPr lang="en-US" dirty="0" smtClean="0"/>
          </a:p>
          <a:p>
            <a:pPr>
              <a:buFont typeface="Arial" pitchFamily="34" charset="0"/>
              <a:buChar char="•"/>
            </a:pPr>
            <a:r>
              <a:rPr lang="en-US" dirty="0" smtClean="0"/>
              <a:t>What the meeting is trying to achieve – We want to inform the community and seek their support for a development  of affordable rented housing for local people from Mark or with a strong  connection to Mark</a:t>
            </a:r>
          </a:p>
          <a:p>
            <a:pPr>
              <a:buFont typeface="Arial" pitchFamily="34" charset="0"/>
              <a:buChar char="•"/>
            </a:pPr>
            <a:endParaRPr lang="en-US" dirty="0" smtClean="0"/>
          </a:p>
          <a:p>
            <a:pPr>
              <a:buFont typeface="Arial" pitchFamily="34" charset="0"/>
              <a:buChar char="•"/>
            </a:pPr>
            <a:r>
              <a:rPr lang="en-US" dirty="0" smtClean="0"/>
              <a:t> 4 members of Mark Community Land Trust (CLT) will present and inform you about the project</a:t>
            </a:r>
          </a:p>
          <a:p>
            <a:pPr>
              <a:buFont typeface="Arial" pitchFamily="34" charset="0"/>
              <a:buChar char="•"/>
            </a:pPr>
            <a:endParaRPr lang="en-US" dirty="0" smtClean="0"/>
          </a:p>
          <a:p>
            <a:pPr>
              <a:buFont typeface="Arial" pitchFamily="34" charset="0"/>
              <a:buChar char="•"/>
            </a:pPr>
            <a:r>
              <a:rPr lang="en-US" dirty="0" smtClean="0"/>
              <a:t> After presentation sections there will be an opportunity for you to ask questions. I suggest  each questioner talks for a short time precise and to the point</a:t>
            </a:r>
          </a:p>
          <a:p>
            <a:pPr>
              <a:buFont typeface="Arial" pitchFamily="34" charset="0"/>
              <a:buChar char="•"/>
            </a:pPr>
            <a:endParaRPr lang="en-US" dirty="0" smtClean="0"/>
          </a:p>
          <a:p>
            <a:pPr>
              <a:buFont typeface="Arial" pitchFamily="34" charset="0"/>
              <a:buChar char="•"/>
            </a:pPr>
            <a:r>
              <a:rPr lang="en-US" dirty="0" smtClean="0"/>
              <a:t>We are anxious that you are fully informed. Questions with a similar theme can be linked together suggest only one question per person so we can give as many people as possible to ask questions and then come to understand what we are trying to do</a:t>
            </a:r>
          </a:p>
          <a:p>
            <a:pPr>
              <a:buFont typeface="Arial" pitchFamily="34" charset="0"/>
              <a:buChar char="•"/>
            </a:pPr>
            <a:endParaRPr lang="en-US" dirty="0" smtClean="0"/>
          </a:p>
          <a:p>
            <a:pPr>
              <a:buFont typeface="Arial" pitchFamily="34" charset="0"/>
              <a:buChar char="•"/>
            </a:pPr>
            <a:r>
              <a:rPr lang="en-US" dirty="0" smtClean="0"/>
              <a:t>Refer to logo its for our community</a:t>
            </a:r>
          </a:p>
          <a:p>
            <a:pPr>
              <a:buFont typeface="Arial" pitchFamily="34" charset="0"/>
              <a:buChar char="•"/>
            </a:pPr>
            <a:endParaRPr lang="en-US" dirty="0" smtClean="0"/>
          </a:p>
          <a:p>
            <a:pPr>
              <a:buFont typeface="Arial" pitchFamily="34" charset="0"/>
              <a:buChar char="•"/>
            </a:pPr>
            <a:r>
              <a:rPr lang="en-US" dirty="0" smtClean="0"/>
              <a:t>Later on we will be asking for your support</a:t>
            </a:r>
          </a:p>
          <a:p>
            <a:pPr>
              <a:buFont typeface="Arial" pitchFamily="34" charset="0"/>
              <a:buChar char="•"/>
            </a:pPr>
            <a:endParaRPr lang="en-US" dirty="0" smtClean="0"/>
          </a:p>
          <a:p>
            <a:pPr>
              <a:buFont typeface="Arial" pitchFamily="34" charset="0"/>
              <a:buChar char="•"/>
            </a:pPr>
            <a:endParaRPr lang="en-US" dirty="0" smtClean="0"/>
          </a:p>
          <a:p>
            <a:pPr>
              <a:buFont typeface="Arial" pitchFamily="34" charset="0"/>
              <a:buChar char="•"/>
            </a:pPr>
            <a:endParaRPr lang="en-US" dirty="0" smtClean="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70F38A6E-E9CB-42DF-A3D9-6A66B3A82222}" type="slidenum">
              <a:rPr lang="en-GB" smtClean="0"/>
              <a:pPr/>
              <a:t>4</a:t>
            </a:fld>
            <a:endParaRPr lang="en-GB"/>
          </a:p>
        </p:txBody>
      </p:sp>
    </p:spTree>
    <p:extLst>
      <p:ext uri="{BB962C8B-B14F-4D97-AF65-F5344CB8AC3E}">
        <p14:creationId xmlns="" xmlns:p14="http://schemas.microsoft.com/office/powerpoint/2010/main" val="39035715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F38A6E-E9CB-42DF-A3D9-6A66B3A82222}" type="slidenum">
              <a:rPr lang="en-GB" smtClean="0"/>
              <a:pPr/>
              <a:t>40</a:t>
            </a:fld>
            <a:endParaRPr lang="en-GB"/>
          </a:p>
        </p:txBody>
      </p:sp>
    </p:spTree>
    <p:extLst>
      <p:ext uri="{BB962C8B-B14F-4D97-AF65-F5344CB8AC3E}">
        <p14:creationId xmlns="" xmlns:p14="http://schemas.microsoft.com/office/powerpoint/2010/main" val="2441897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F38A6E-E9CB-42DF-A3D9-6A66B3A82222}" type="slidenum">
              <a:rPr lang="en-GB" smtClean="0"/>
              <a:pPr/>
              <a:t>41</a:t>
            </a:fld>
            <a:endParaRPr lang="en-GB"/>
          </a:p>
        </p:txBody>
      </p:sp>
    </p:spTree>
    <p:extLst>
      <p:ext uri="{BB962C8B-B14F-4D97-AF65-F5344CB8AC3E}">
        <p14:creationId xmlns="" xmlns:p14="http://schemas.microsoft.com/office/powerpoint/2010/main" val="42595888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F38A6E-E9CB-42DF-A3D9-6A66B3A82222}" type="slidenum">
              <a:rPr lang="en-GB" smtClean="0"/>
              <a:pPr/>
              <a:t>42</a:t>
            </a:fld>
            <a:endParaRPr lang="en-GB"/>
          </a:p>
        </p:txBody>
      </p:sp>
    </p:spTree>
    <p:extLst>
      <p:ext uri="{BB962C8B-B14F-4D97-AF65-F5344CB8AC3E}">
        <p14:creationId xmlns="" xmlns:p14="http://schemas.microsoft.com/office/powerpoint/2010/main" val="6541199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F38A6E-E9CB-42DF-A3D9-6A66B3A82222}" type="slidenum">
              <a:rPr lang="en-GB" smtClean="0"/>
              <a:pPr/>
              <a:t>43</a:t>
            </a:fld>
            <a:endParaRPr lang="en-GB"/>
          </a:p>
        </p:txBody>
      </p:sp>
    </p:spTree>
    <p:extLst>
      <p:ext uri="{BB962C8B-B14F-4D97-AF65-F5344CB8AC3E}">
        <p14:creationId xmlns="" xmlns:p14="http://schemas.microsoft.com/office/powerpoint/2010/main" val="42401913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F38A6E-E9CB-42DF-A3D9-6A66B3A82222}" type="slidenum">
              <a:rPr lang="en-GB" smtClean="0"/>
              <a:pPr/>
              <a:t>44</a:t>
            </a:fld>
            <a:endParaRPr lang="en-GB"/>
          </a:p>
        </p:txBody>
      </p:sp>
    </p:spTree>
    <p:extLst>
      <p:ext uri="{BB962C8B-B14F-4D97-AF65-F5344CB8AC3E}">
        <p14:creationId xmlns="" xmlns:p14="http://schemas.microsoft.com/office/powerpoint/2010/main" val="1925816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F38A6E-E9CB-42DF-A3D9-6A66B3A82222}" type="slidenum">
              <a:rPr lang="en-GB" smtClean="0"/>
              <a:pPr/>
              <a:t>5</a:t>
            </a:fld>
            <a:endParaRPr lang="en-GB"/>
          </a:p>
        </p:txBody>
      </p:sp>
    </p:spTree>
    <p:extLst>
      <p:ext uri="{BB962C8B-B14F-4D97-AF65-F5344CB8AC3E}">
        <p14:creationId xmlns="" xmlns:p14="http://schemas.microsoft.com/office/powerpoint/2010/main" val="508777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F38A6E-E9CB-42DF-A3D9-6A66B3A82222}" type="slidenum">
              <a:rPr lang="en-GB" smtClean="0"/>
              <a:pPr/>
              <a:t>6</a:t>
            </a:fld>
            <a:endParaRPr lang="en-GB"/>
          </a:p>
        </p:txBody>
      </p:sp>
    </p:spTree>
    <p:extLst>
      <p:ext uri="{BB962C8B-B14F-4D97-AF65-F5344CB8AC3E}">
        <p14:creationId xmlns="" xmlns:p14="http://schemas.microsoft.com/office/powerpoint/2010/main" val="3037350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smtClean="0"/>
              <a:t>Debbie is part of the Affordable </a:t>
            </a:r>
            <a:r>
              <a:rPr lang="en-US" sz="2800" dirty="0"/>
              <a:t>Housing Group at SDC</a:t>
            </a:r>
          </a:p>
          <a:p>
            <a:endParaRPr lang="en-US" sz="1600" dirty="0"/>
          </a:p>
          <a:p>
            <a:r>
              <a:rPr lang="en-US" sz="2800" dirty="0"/>
              <a:t>Duncan Harvey is the </a:t>
            </a:r>
            <a:r>
              <a:rPr lang="en-GB" sz="2800" b="1" dirty="0"/>
              <a:t>Affordable Housing Policy &amp; Development Manager </a:t>
            </a:r>
            <a:endParaRPr lang="en-US" sz="2800" dirty="0"/>
          </a:p>
          <a:p>
            <a:endParaRPr lang="en-US" sz="2800" dirty="0"/>
          </a:p>
        </p:txBody>
      </p:sp>
      <p:sp>
        <p:nvSpPr>
          <p:cNvPr id="4" name="Slide Number Placeholder 3"/>
          <p:cNvSpPr>
            <a:spLocks noGrp="1"/>
          </p:cNvSpPr>
          <p:nvPr>
            <p:ph type="sldNum" sz="quarter" idx="10"/>
          </p:nvPr>
        </p:nvSpPr>
        <p:spPr/>
        <p:txBody>
          <a:bodyPr/>
          <a:lstStyle/>
          <a:p>
            <a:fld id="{70F38A6E-E9CB-42DF-A3D9-6A66B3A82222}" type="slidenum">
              <a:rPr lang="en-GB" smtClean="0"/>
              <a:pPr/>
              <a:t>7</a:t>
            </a:fld>
            <a:endParaRPr lang="en-GB"/>
          </a:p>
        </p:txBody>
      </p:sp>
    </p:spTree>
    <p:extLst>
      <p:ext uri="{BB962C8B-B14F-4D97-AF65-F5344CB8AC3E}">
        <p14:creationId xmlns="" xmlns:p14="http://schemas.microsoft.com/office/powerpoint/2010/main" val="2418905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F38A6E-E9CB-42DF-A3D9-6A66B3A82222}" type="slidenum">
              <a:rPr lang="en-GB" smtClean="0"/>
              <a:pPr/>
              <a:t>8</a:t>
            </a:fld>
            <a:endParaRPr lang="en-GB"/>
          </a:p>
        </p:txBody>
      </p:sp>
    </p:spTree>
    <p:extLst>
      <p:ext uri="{BB962C8B-B14F-4D97-AF65-F5344CB8AC3E}">
        <p14:creationId xmlns="" xmlns:p14="http://schemas.microsoft.com/office/powerpoint/2010/main" val="3724934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F38A6E-E9CB-42DF-A3D9-6A66B3A82222}" type="slidenum">
              <a:rPr lang="en-GB" smtClean="0"/>
              <a:pPr/>
              <a:t>9</a:t>
            </a:fld>
            <a:endParaRPr lang="en-GB"/>
          </a:p>
        </p:txBody>
      </p:sp>
    </p:spTree>
    <p:extLst>
      <p:ext uri="{BB962C8B-B14F-4D97-AF65-F5344CB8AC3E}">
        <p14:creationId xmlns="" xmlns:p14="http://schemas.microsoft.com/office/powerpoint/2010/main" val="3669181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27BD126-8AB8-4016-B4D1-46CE6424C86A}" type="datetimeFigureOut">
              <a:rPr lang="en-GB" smtClean="0"/>
              <a:pPr/>
              <a:t>11/09/2015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74678C-DCB3-469A-BD9A-BC90B761042A}" type="slidenum">
              <a:rPr lang="en-GB" smtClean="0"/>
              <a:pPr/>
              <a:t>‹#›</a:t>
            </a:fld>
            <a:endParaRPr lang="en-GB"/>
          </a:p>
        </p:txBody>
      </p:sp>
    </p:spTree>
    <p:extLst>
      <p:ext uri="{BB962C8B-B14F-4D97-AF65-F5344CB8AC3E}">
        <p14:creationId xmlns="" xmlns:p14="http://schemas.microsoft.com/office/powerpoint/2010/main" val="1378286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27BD126-8AB8-4016-B4D1-46CE6424C86A}" type="datetimeFigureOut">
              <a:rPr lang="en-GB" smtClean="0"/>
              <a:pPr/>
              <a:t>11/09/2015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74678C-DCB3-469A-BD9A-BC90B761042A}" type="slidenum">
              <a:rPr lang="en-GB" smtClean="0"/>
              <a:pPr/>
              <a:t>‹#›</a:t>
            </a:fld>
            <a:endParaRPr lang="en-GB"/>
          </a:p>
        </p:txBody>
      </p:sp>
    </p:spTree>
    <p:extLst>
      <p:ext uri="{BB962C8B-B14F-4D97-AF65-F5344CB8AC3E}">
        <p14:creationId xmlns="" xmlns:p14="http://schemas.microsoft.com/office/powerpoint/2010/main" val="2677001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27BD126-8AB8-4016-B4D1-46CE6424C86A}" type="datetimeFigureOut">
              <a:rPr lang="en-GB" smtClean="0"/>
              <a:pPr/>
              <a:t>11/09/2015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74678C-DCB3-469A-BD9A-BC90B761042A}" type="slidenum">
              <a:rPr lang="en-GB" smtClean="0"/>
              <a:pPr/>
              <a:t>‹#›</a:t>
            </a:fld>
            <a:endParaRPr lang="en-GB"/>
          </a:p>
        </p:txBody>
      </p:sp>
    </p:spTree>
    <p:extLst>
      <p:ext uri="{BB962C8B-B14F-4D97-AF65-F5344CB8AC3E}">
        <p14:creationId xmlns="" xmlns:p14="http://schemas.microsoft.com/office/powerpoint/2010/main" val="1855377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27BD126-8AB8-4016-B4D1-46CE6424C86A}" type="datetimeFigureOut">
              <a:rPr lang="en-GB" smtClean="0"/>
              <a:pPr/>
              <a:t>11/09/2015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74678C-DCB3-469A-BD9A-BC90B761042A}" type="slidenum">
              <a:rPr lang="en-GB" smtClean="0"/>
              <a:pPr/>
              <a:t>‹#›</a:t>
            </a:fld>
            <a:endParaRPr lang="en-GB"/>
          </a:p>
        </p:txBody>
      </p:sp>
    </p:spTree>
    <p:extLst>
      <p:ext uri="{BB962C8B-B14F-4D97-AF65-F5344CB8AC3E}">
        <p14:creationId xmlns="" xmlns:p14="http://schemas.microsoft.com/office/powerpoint/2010/main" val="42377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7BD126-8AB8-4016-B4D1-46CE6424C86A}" type="datetimeFigureOut">
              <a:rPr lang="en-GB" smtClean="0"/>
              <a:pPr/>
              <a:t>11/09/2015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74678C-DCB3-469A-BD9A-BC90B761042A}" type="slidenum">
              <a:rPr lang="en-GB" smtClean="0"/>
              <a:pPr/>
              <a:t>‹#›</a:t>
            </a:fld>
            <a:endParaRPr lang="en-GB"/>
          </a:p>
        </p:txBody>
      </p:sp>
    </p:spTree>
    <p:extLst>
      <p:ext uri="{BB962C8B-B14F-4D97-AF65-F5344CB8AC3E}">
        <p14:creationId xmlns="" xmlns:p14="http://schemas.microsoft.com/office/powerpoint/2010/main" val="2235105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27BD126-8AB8-4016-B4D1-46CE6424C86A}" type="datetimeFigureOut">
              <a:rPr lang="en-GB" smtClean="0"/>
              <a:pPr/>
              <a:t>11/09/2015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74678C-DCB3-469A-BD9A-BC90B761042A}" type="slidenum">
              <a:rPr lang="en-GB" smtClean="0"/>
              <a:pPr/>
              <a:t>‹#›</a:t>
            </a:fld>
            <a:endParaRPr lang="en-GB"/>
          </a:p>
        </p:txBody>
      </p:sp>
    </p:spTree>
    <p:extLst>
      <p:ext uri="{BB962C8B-B14F-4D97-AF65-F5344CB8AC3E}">
        <p14:creationId xmlns="" xmlns:p14="http://schemas.microsoft.com/office/powerpoint/2010/main" val="313929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27BD126-8AB8-4016-B4D1-46CE6424C86A}" type="datetimeFigureOut">
              <a:rPr lang="en-GB" smtClean="0"/>
              <a:pPr/>
              <a:t>11/09/2015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374678C-DCB3-469A-BD9A-BC90B761042A}" type="slidenum">
              <a:rPr lang="en-GB" smtClean="0"/>
              <a:pPr/>
              <a:t>‹#›</a:t>
            </a:fld>
            <a:endParaRPr lang="en-GB"/>
          </a:p>
        </p:txBody>
      </p:sp>
    </p:spTree>
    <p:extLst>
      <p:ext uri="{BB962C8B-B14F-4D97-AF65-F5344CB8AC3E}">
        <p14:creationId xmlns="" xmlns:p14="http://schemas.microsoft.com/office/powerpoint/2010/main" val="61361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27BD126-8AB8-4016-B4D1-46CE6424C86A}" type="datetimeFigureOut">
              <a:rPr lang="en-GB" smtClean="0"/>
              <a:pPr/>
              <a:t>11/09/2015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374678C-DCB3-469A-BD9A-BC90B761042A}" type="slidenum">
              <a:rPr lang="en-GB" smtClean="0"/>
              <a:pPr/>
              <a:t>‹#›</a:t>
            </a:fld>
            <a:endParaRPr lang="en-GB"/>
          </a:p>
        </p:txBody>
      </p:sp>
    </p:spTree>
    <p:extLst>
      <p:ext uri="{BB962C8B-B14F-4D97-AF65-F5344CB8AC3E}">
        <p14:creationId xmlns="" xmlns:p14="http://schemas.microsoft.com/office/powerpoint/2010/main" val="1784515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7BD126-8AB8-4016-B4D1-46CE6424C86A}" type="datetimeFigureOut">
              <a:rPr lang="en-GB" smtClean="0"/>
              <a:pPr/>
              <a:t>11/09/2015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374678C-DCB3-469A-BD9A-BC90B761042A}" type="slidenum">
              <a:rPr lang="en-GB" smtClean="0"/>
              <a:pPr/>
              <a:t>‹#›</a:t>
            </a:fld>
            <a:endParaRPr lang="en-GB"/>
          </a:p>
        </p:txBody>
      </p:sp>
    </p:spTree>
    <p:extLst>
      <p:ext uri="{BB962C8B-B14F-4D97-AF65-F5344CB8AC3E}">
        <p14:creationId xmlns="" xmlns:p14="http://schemas.microsoft.com/office/powerpoint/2010/main" val="382497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7BD126-8AB8-4016-B4D1-46CE6424C86A}" type="datetimeFigureOut">
              <a:rPr lang="en-GB" smtClean="0"/>
              <a:pPr/>
              <a:t>11/09/2015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74678C-DCB3-469A-BD9A-BC90B761042A}" type="slidenum">
              <a:rPr lang="en-GB" smtClean="0"/>
              <a:pPr/>
              <a:t>‹#›</a:t>
            </a:fld>
            <a:endParaRPr lang="en-GB"/>
          </a:p>
        </p:txBody>
      </p:sp>
    </p:spTree>
    <p:extLst>
      <p:ext uri="{BB962C8B-B14F-4D97-AF65-F5344CB8AC3E}">
        <p14:creationId xmlns="" xmlns:p14="http://schemas.microsoft.com/office/powerpoint/2010/main" val="2907794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7BD126-8AB8-4016-B4D1-46CE6424C86A}" type="datetimeFigureOut">
              <a:rPr lang="en-GB" smtClean="0"/>
              <a:pPr/>
              <a:t>11/09/2015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74678C-DCB3-469A-BD9A-BC90B761042A}" type="slidenum">
              <a:rPr lang="en-GB" smtClean="0"/>
              <a:pPr/>
              <a:t>‹#›</a:t>
            </a:fld>
            <a:endParaRPr lang="en-GB"/>
          </a:p>
        </p:txBody>
      </p:sp>
    </p:spTree>
    <p:extLst>
      <p:ext uri="{BB962C8B-B14F-4D97-AF65-F5344CB8AC3E}">
        <p14:creationId xmlns="" xmlns:p14="http://schemas.microsoft.com/office/powerpoint/2010/main" val="3059564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7BD126-8AB8-4016-B4D1-46CE6424C86A}" type="datetimeFigureOut">
              <a:rPr lang="en-GB" smtClean="0"/>
              <a:pPr/>
              <a:t>11/09/2015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74678C-DCB3-469A-BD9A-BC90B761042A}" type="slidenum">
              <a:rPr lang="en-GB" smtClean="0"/>
              <a:pPr/>
              <a:t>‹#›</a:t>
            </a:fld>
            <a:endParaRPr lang="en-GB"/>
          </a:p>
        </p:txBody>
      </p:sp>
    </p:spTree>
    <p:extLst>
      <p:ext uri="{BB962C8B-B14F-4D97-AF65-F5344CB8AC3E}">
        <p14:creationId xmlns="" xmlns:p14="http://schemas.microsoft.com/office/powerpoint/2010/main" val="13198358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0688" y="980729"/>
            <a:ext cx="7772400" cy="1656183"/>
          </a:xfrm>
        </p:spPr>
        <p:txBody>
          <a:bodyPr/>
          <a:lstStyle/>
          <a:p>
            <a:r>
              <a:rPr lang="en-GB" dirty="0" smtClean="0">
                <a:solidFill>
                  <a:schemeClr val="accent1"/>
                </a:solidFill>
                <a:latin typeface="Baskerville Old Face"/>
                <a:cs typeface="Baskerville Old Face"/>
              </a:rPr>
              <a:t>Mark Community Land Trust</a:t>
            </a:r>
            <a:endParaRPr lang="en-GB" dirty="0">
              <a:solidFill>
                <a:schemeClr val="accent1"/>
              </a:solidFill>
              <a:latin typeface="Baskerville Old Face"/>
              <a:cs typeface="Baskerville Old Face"/>
            </a:endParaRPr>
          </a:p>
        </p:txBody>
      </p:sp>
      <p:sp>
        <p:nvSpPr>
          <p:cNvPr id="3" name="Subtitle 2"/>
          <p:cNvSpPr>
            <a:spLocks noGrp="1"/>
          </p:cNvSpPr>
          <p:nvPr>
            <p:ph type="subTitle" idx="1"/>
          </p:nvPr>
        </p:nvSpPr>
        <p:spPr>
          <a:xfrm>
            <a:off x="720688" y="2636912"/>
            <a:ext cx="7772400" cy="1800200"/>
          </a:xfrm>
        </p:spPr>
        <p:txBody>
          <a:bodyPr>
            <a:normAutofit fontScale="85000" lnSpcReduction="20000"/>
          </a:bodyPr>
          <a:lstStyle/>
          <a:p>
            <a:r>
              <a:rPr lang="en-GB" sz="7100" b="1" dirty="0" smtClean="0">
                <a:solidFill>
                  <a:schemeClr val="accent1"/>
                </a:solidFill>
              </a:rPr>
              <a:t>Welcomes You </a:t>
            </a:r>
          </a:p>
          <a:p>
            <a:endParaRPr lang="en-GB" dirty="0" smtClean="0"/>
          </a:p>
          <a:p>
            <a:r>
              <a:rPr lang="en-GB" sz="4400" b="1" dirty="0" smtClean="0">
                <a:solidFill>
                  <a:schemeClr val="accent1"/>
                </a:solidFill>
              </a:rPr>
              <a:t>Thank you for attending</a:t>
            </a:r>
            <a:endParaRPr lang="en-GB" sz="4400" b="1" dirty="0">
              <a:solidFill>
                <a:schemeClr val="accent1"/>
              </a:solidFill>
            </a:endParaRPr>
          </a:p>
        </p:txBody>
      </p:sp>
      <p:sp>
        <p:nvSpPr>
          <p:cNvPr id="8" name="TextBox 7"/>
          <p:cNvSpPr txBox="1"/>
          <p:nvPr/>
        </p:nvSpPr>
        <p:spPr>
          <a:xfrm>
            <a:off x="3661206" y="10413776"/>
            <a:ext cx="7643033" cy="369332"/>
          </a:xfrm>
          <a:prstGeom prst="rect">
            <a:avLst/>
          </a:prstGeom>
          <a:noFill/>
        </p:spPr>
        <p:txBody>
          <a:bodyPr wrap="square" rtlCol="0">
            <a:spAutoFit/>
          </a:bodyPr>
          <a:lstStyle/>
          <a:p>
            <a:endParaRPr lang="en-GB" dirty="0"/>
          </a:p>
        </p:txBody>
      </p:sp>
      <p:sp>
        <p:nvSpPr>
          <p:cNvPr id="9" name="Rectangle 2"/>
          <p:cNvSpPr>
            <a:spLocks noChangeArrowheads="1"/>
          </p:cNvSpPr>
          <p:nvPr/>
        </p:nvSpPr>
        <p:spPr bwMode="auto">
          <a:xfrm>
            <a:off x="2444202" y="4968552"/>
            <a:ext cx="9903646"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7" name="Rectangle 6"/>
          <p:cNvSpPr/>
          <p:nvPr/>
        </p:nvSpPr>
        <p:spPr>
          <a:xfrm>
            <a:off x="3215522" y="5699284"/>
            <a:ext cx="4572000" cy="574516"/>
          </a:xfrm>
          <a:prstGeom prst="rect">
            <a:avLst/>
          </a:prstGeom>
        </p:spPr>
        <p:txBody>
          <a:bodyPr>
            <a:spAutoFit/>
          </a:bodyPr>
          <a:lstStyle/>
          <a:p>
            <a:pPr lvl="0" algn="ctr" eaLnBrk="0" fontAlgn="base" hangingPunct="0">
              <a:spcBef>
                <a:spcPct val="0"/>
              </a:spcBef>
              <a:spcAft>
                <a:spcPct val="0"/>
              </a:spcAft>
            </a:pPr>
            <a:r>
              <a:rPr lang="en-GB" altLang="en-US" dirty="0" smtClean="0">
                <a:solidFill>
                  <a:schemeClr val="accent1"/>
                </a:solidFill>
                <a:latin typeface="Baskerville Old Face"/>
                <a:ea typeface="Times New Roman" panose="02020603050405020304" pitchFamily="18" charset="0"/>
                <a:cs typeface="Baskerville Old Face"/>
              </a:rPr>
              <a:t>Mark Community </a:t>
            </a:r>
            <a:r>
              <a:rPr lang="en-GB" altLang="en-US" dirty="0">
                <a:solidFill>
                  <a:schemeClr val="accent1"/>
                </a:solidFill>
                <a:latin typeface="Baskerville Old Face"/>
                <a:ea typeface="Times New Roman" panose="02020603050405020304" pitchFamily="18" charset="0"/>
                <a:cs typeface="Baskerville Old Face"/>
              </a:rPr>
              <a:t>Land Trust</a:t>
            </a:r>
            <a:endParaRPr lang="en-GB" altLang="en-US" dirty="0">
              <a:solidFill>
                <a:schemeClr val="accent1"/>
              </a:solidFill>
              <a:latin typeface="Baskerville Old Face"/>
              <a:cs typeface="Baskerville Old Face"/>
            </a:endParaRPr>
          </a:p>
          <a:p>
            <a:pPr lvl="0" algn="ctr" eaLnBrk="0" fontAlgn="base" hangingPunct="0">
              <a:spcBef>
                <a:spcPct val="0"/>
              </a:spcBef>
              <a:spcAft>
                <a:spcPct val="0"/>
              </a:spcAft>
            </a:pPr>
            <a:r>
              <a:rPr lang="en-GB" altLang="en-US" sz="2000" b="1" baseline="-30000" dirty="0">
                <a:solidFill>
                  <a:schemeClr val="accent1"/>
                </a:solidFill>
                <a:latin typeface="Baskerville Old Face"/>
                <a:ea typeface="Times New Roman" panose="02020603050405020304" pitchFamily="18" charset="0"/>
                <a:cs typeface="Baskerville Old Face"/>
              </a:rPr>
              <a:t>The community working together for the future of the village</a:t>
            </a:r>
            <a:endParaRPr lang="en-GB" altLang="en-US" sz="2000" dirty="0">
              <a:solidFill>
                <a:schemeClr val="accent1"/>
              </a:solidFill>
              <a:latin typeface="Baskerville Old Face"/>
              <a:cs typeface="Baskerville Old Face"/>
            </a:endParaRPr>
          </a:p>
        </p:txBody>
      </p:sp>
      <p:pic>
        <p:nvPicPr>
          <p:cNvPr id="11" name="Picture 10"/>
          <p:cNvPicPr/>
          <p:nvPr/>
        </p:nvPicPr>
        <p:blipFill>
          <a:blip r:embed="rId3" cstate="print"/>
          <a:srcRect/>
          <a:stretch>
            <a:fillRect/>
          </a:stretch>
        </p:blipFill>
        <p:spPr bwMode="auto">
          <a:xfrm>
            <a:off x="1259632" y="5057516"/>
            <a:ext cx="1619885" cy="1302385"/>
          </a:xfrm>
          <a:prstGeom prst="rect">
            <a:avLst/>
          </a:prstGeom>
          <a:noFill/>
          <a:ln w="9525">
            <a:noFill/>
            <a:miter lim="800000"/>
            <a:headEnd/>
            <a:tailEnd/>
          </a:ln>
        </p:spPr>
      </p:pic>
    </p:spTree>
    <p:extLst>
      <p:ext uri="{BB962C8B-B14F-4D97-AF65-F5344CB8AC3E}">
        <p14:creationId xmlns="" xmlns:p14="http://schemas.microsoft.com/office/powerpoint/2010/main" val="33578688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06090"/>
          </a:xfrm>
        </p:spPr>
        <p:txBody>
          <a:bodyPr>
            <a:noAutofit/>
          </a:bodyPr>
          <a:lstStyle/>
          <a:p>
            <a:r>
              <a:rPr lang="en-GB" dirty="0" smtClean="0">
                <a:solidFill>
                  <a:schemeClr val="accent1"/>
                </a:solidFill>
              </a:rPr>
              <a:t>The Facts</a:t>
            </a:r>
            <a:endParaRPr lang="en-GB" dirty="0">
              <a:solidFill>
                <a:schemeClr val="accent1"/>
              </a:solidFill>
            </a:endParaRPr>
          </a:p>
        </p:txBody>
      </p:sp>
      <p:sp>
        <p:nvSpPr>
          <p:cNvPr id="5" name="Content Placeholder 4"/>
          <p:cNvSpPr>
            <a:spLocks noGrp="1"/>
          </p:cNvSpPr>
          <p:nvPr>
            <p:ph idx="1"/>
          </p:nvPr>
        </p:nvSpPr>
        <p:spPr>
          <a:xfrm>
            <a:off x="457200" y="1556792"/>
            <a:ext cx="8229600" cy="4569371"/>
          </a:xfrm>
        </p:spPr>
        <p:txBody>
          <a:bodyPr>
            <a:noAutofit/>
          </a:bodyPr>
          <a:lstStyle/>
          <a:p>
            <a:pPr>
              <a:buFont typeface="Wingdings" charset="2"/>
              <a:buChar char="§"/>
            </a:pPr>
            <a:r>
              <a:rPr lang="en-GB" sz="2400" dirty="0" smtClean="0">
                <a:solidFill>
                  <a:schemeClr val="accent1"/>
                </a:solidFill>
              </a:rPr>
              <a:t>We </a:t>
            </a:r>
            <a:r>
              <a:rPr lang="en-GB" sz="2400" dirty="0">
                <a:solidFill>
                  <a:schemeClr val="accent1"/>
                </a:solidFill>
              </a:rPr>
              <a:t>need HOMES FOR LOCAL PEOPLE at affordable rents now and in the </a:t>
            </a:r>
            <a:r>
              <a:rPr lang="en-GB" sz="2400" dirty="0" smtClean="0">
                <a:solidFill>
                  <a:schemeClr val="accent1"/>
                </a:solidFill>
              </a:rPr>
              <a:t>future</a:t>
            </a:r>
          </a:p>
          <a:p>
            <a:pPr>
              <a:buFont typeface="Wingdings" charset="2"/>
              <a:buChar char="§"/>
            </a:pPr>
            <a:r>
              <a:rPr lang="en-GB" sz="2400" dirty="0" smtClean="0">
                <a:solidFill>
                  <a:schemeClr val="accent1"/>
                </a:solidFill>
              </a:rPr>
              <a:t>Local rents are high</a:t>
            </a:r>
          </a:p>
          <a:p>
            <a:pPr>
              <a:buFont typeface="Wingdings" charset="2"/>
              <a:buChar char="§"/>
            </a:pPr>
            <a:r>
              <a:rPr lang="en-GB" sz="2400" dirty="0" smtClean="0">
                <a:solidFill>
                  <a:schemeClr val="accent1"/>
                </a:solidFill>
              </a:rPr>
              <a:t>Younger Mark residents especially, have to move away</a:t>
            </a:r>
          </a:p>
          <a:p>
            <a:pPr>
              <a:buFont typeface="Wingdings" charset="2"/>
              <a:buChar char="§"/>
            </a:pPr>
            <a:r>
              <a:rPr lang="en-US" sz="2400" dirty="0" smtClean="0">
                <a:solidFill>
                  <a:schemeClr val="accent1"/>
                </a:solidFill>
              </a:rPr>
              <a:t>Priority </a:t>
            </a:r>
            <a:r>
              <a:rPr lang="en-US" sz="2400" dirty="0">
                <a:solidFill>
                  <a:schemeClr val="accent1"/>
                </a:solidFill>
              </a:rPr>
              <a:t>for new affordable homes safeguarded by legally binding allocation agreement associated with the planning permission (</a:t>
            </a:r>
            <a:r>
              <a:rPr lang="en-US" sz="2400" dirty="0" smtClean="0">
                <a:solidFill>
                  <a:schemeClr val="accent1"/>
                </a:solidFill>
              </a:rPr>
              <a:t>s106)</a:t>
            </a:r>
            <a:endParaRPr lang="en-US" sz="2400" dirty="0">
              <a:solidFill>
                <a:schemeClr val="accent1"/>
              </a:solidFill>
            </a:endParaRPr>
          </a:p>
          <a:p>
            <a:pPr>
              <a:buFont typeface="Wingdings" charset="2"/>
              <a:buChar char="§"/>
            </a:pPr>
            <a:r>
              <a:rPr lang="en-GB" sz="2400" dirty="0" smtClean="0">
                <a:solidFill>
                  <a:schemeClr val="accent1"/>
                </a:solidFill>
              </a:rPr>
              <a:t>Suggested </a:t>
            </a:r>
            <a:r>
              <a:rPr lang="en-GB" sz="2400" dirty="0">
                <a:solidFill>
                  <a:schemeClr val="accent1"/>
                </a:solidFill>
              </a:rPr>
              <a:t>that 12 affordable homes for rent required: 4 x 1 bed houses, 4 x 2 bed houses, 2 x 3 bed houses &amp; 2 x 2 bed bungalows</a:t>
            </a:r>
          </a:p>
          <a:p>
            <a:pPr marL="0" indent="0">
              <a:buNone/>
            </a:pPr>
            <a:endParaRPr lang="en-GB" sz="2400" dirty="0">
              <a:solidFill>
                <a:schemeClr val="accent1"/>
              </a:solidFill>
            </a:endParaRPr>
          </a:p>
        </p:txBody>
      </p:sp>
    </p:spTree>
    <p:extLst>
      <p:ext uri="{BB962C8B-B14F-4D97-AF65-F5344CB8AC3E}">
        <p14:creationId xmlns="" xmlns:p14="http://schemas.microsoft.com/office/powerpoint/2010/main" val="42935672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4744"/>
            <a:ext cx="8229600" cy="3226370"/>
          </a:xfrm>
        </p:spPr>
        <p:txBody>
          <a:bodyPr>
            <a:normAutofit/>
          </a:bodyPr>
          <a:lstStyle/>
          <a:p>
            <a:r>
              <a:rPr lang="en-GB" dirty="0" smtClean="0">
                <a:solidFill>
                  <a:schemeClr val="accent1"/>
                </a:solidFill>
              </a:rPr>
              <a:t>The Solution</a:t>
            </a:r>
            <a:endParaRPr lang="en-GB" dirty="0"/>
          </a:p>
        </p:txBody>
      </p:sp>
      <p:sp>
        <p:nvSpPr>
          <p:cNvPr id="3" name="TextBox 2"/>
          <p:cNvSpPr txBox="1"/>
          <p:nvPr/>
        </p:nvSpPr>
        <p:spPr>
          <a:xfrm>
            <a:off x="5076056" y="5373216"/>
            <a:ext cx="2496998" cy="1077218"/>
          </a:xfrm>
          <a:prstGeom prst="rect">
            <a:avLst/>
          </a:prstGeom>
          <a:noFill/>
        </p:spPr>
        <p:txBody>
          <a:bodyPr wrap="none" rtlCol="0">
            <a:spAutoFit/>
          </a:bodyPr>
          <a:lstStyle/>
          <a:p>
            <a:r>
              <a:rPr lang="en-GB" sz="3200" b="1" dirty="0" smtClean="0">
                <a:solidFill>
                  <a:schemeClr val="accent1"/>
                </a:solidFill>
              </a:rPr>
              <a:t>Mike Schollar </a:t>
            </a:r>
          </a:p>
          <a:p>
            <a:r>
              <a:rPr lang="en-GB" sz="3200" b="1" dirty="0" smtClean="0">
                <a:solidFill>
                  <a:schemeClr val="accent1"/>
                </a:solidFill>
              </a:rPr>
              <a:t>MCLT</a:t>
            </a:r>
            <a:endParaRPr lang="en-GB" sz="3200" b="1" dirty="0">
              <a:solidFill>
                <a:schemeClr val="accent1"/>
              </a:solidFill>
            </a:endParaRPr>
          </a:p>
        </p:txBody>
      </p:sp>
      <p:pic>
        <p:nvPicPr>
          <p:cNvPr id="4" name="Picture 3"/>
          <p:cNvPicPr/>
          <p:nvPr/>
        </p:nvPicPr>
        <p:blipFill>
          <a:blip r:embed="rId3" cstate="print"/>
          <a:srcRect/>
          <a:stretch>
            <a:fillRect/>
          </a:stretch>
        </p:blipFill>
        <p:spPr bwMode="auto">
          <a:xfrm>
            <a:off x="1187624" y="5013176"/>
            <a:ext cx="1619885" cy="1302385"/>
          </a:xfrm>
          <a:prstGeom prst="rect">
            <a:avLst/>
          </a:prstGeom>
          <a:noFill/>
          <a:ln w="9525">
            <a:noFill/>
            <a:miter lim="800000"/>
            <a:headEnd/>
            <a:tailEnd/>
          </a:ln>
        </p:spPr>
      </p:pic>
    </p:spTree>
    <p:extLst>
      <p:ext uri="{BB962C8B-B14F-4D97-AF65-F5344CB8AC3E}">
        <p14:creationId xmlns="" xmlns:p14="http://schemas.microsoft.com/office/powerpoint/2010/main" val="14664782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65533" y="476672"/>
            <a:ext cx="6412984" cy="769441"/>
          </a:xfrm>
          <a:prstGeom prst="rect">
            <a:avLst/>
          </a:prstGeom>
          <a:noFill/>
        </p:spPr>
        <p:txBody>
          <a:bodyPr wrap="none" rtlCol="0">
            <a:spAutoFit/>
          </a:bodyPr>
          <a:lstStyle/>
          <a:p>
            <a:pPr algn="ctr"/>
            <a:r>
              <a:rPr lang="en-GB" sz="4400" dirty="0" smtClean="0">
                <a:solidFill>
                  <a:schemeClr val="accent1"/>
                </a:solidFill>
              </a:rPr>
              <a:t>A community-led approach</a:t>
            </a:r>
            <a:endParaRPr lang="en-GB" sz="4400" dirty="0">
              <a:solidFill>
                <a:schemeClr val="accent1"/>
              </a:solidFill>
            </a:endParaRPr>
          </a:p>
        </p:txBody>
      </p:sp>
      <p:sp>
        <p:nvSpPr>
          <p:cNvPr id="5" name="Content Placeholder 2"/>
          <p:cNvSpPr txBox="1">
            <a:spLocks/>
          </p:cNvSpPr>
          <p:nvPr/>
        </p:nvSpPr>
        <p:spPr>
          <a:xfrm>
            <a:off x="467544" y="1772816"/>
            <a:ext cx="8352928" cy="4525963"/>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spcBef>
                <a:spcPts val="600"/>
              </a:spcBef>
              <a:spcAft>
                <a:spcPts val="600"/>
              </a:spcAft>
              <a:buFont typeface="Wingdings" panose="05000000000000000000" pitchFamily="2" charset="2"/>
              <a:buChar char="§"/>
            </a:pPr>
            <a:r>
              <a:rPr lang="en-GB" sz="2400" dirty="0" smtClean="0">
                <a:solidFill>
                  <a:schemeClr val="accent1"/>
                </a:solidFill>
              </a:rPr>
              <a:t>Mark Parish Council wanted a </a:t>
            </a:r>
            <a:r>
              <a:rPr lang="en-GB" sz="2400" b="1" dirty="0" smtClean="0">
                <a:solidFill>
                  <a:schemeClr val="accent1"/>
                </a:solidFill>
              </a:rPr>
              <a:t>community-led approach to providing affordable housing</a:t>
            </a:r>
            <a:r>
              <a:rPr lang="en-GB" sz="2400" dirty="0" smtClean="0">
                <a:solidFill>
                  <a:schemeClr val="accent1"/>
                </a:solidFill>
              </a:rPr>
              <a:t> </a:t>
            </a:r>
          </a:p>
          <a:p>
            <a:pPr algn="just">
              <a:spcBef>
                <a:spcPts val="600"/>
              </a:spcBef>
              <a:spcAft>
                <a:spcPts val="600"/>
              </a:spcAft>
              <a:buFont typeface="Wingdings" panose="05000000000000000000" pitchFamily="2" charset="2"/>
              <a:buChar char="§"/>
            </a:pPr>
            <a:r>
              <a:rPr lang="en-GB" sz="2400" dirty="0" smtClean="0">
                <a:solidFill>
                  <a:schemeClr val="accent1"/>
                </a:solidFill>
              </a:rPr>
              <a:t>Presentation by Wessex CLT Project </a:t>
            </a:r>
            <a:r>
              <a:rPr lang="en-GB" sz="2400" dirty="0">
                <a:solidFill>
                  <a:schemeClr val="accent1"/>
                </a:solidFill>
              </a:rPr>
              <a:t>to MPC on </a:t>
            </a:r>
            <a:r>
              <a:rPr lang="en-GB" sz="2400" dirty="0" smtClean="0">
                <a:solidFill>
                  <a:schemeClr val="accent1"/>
                </a:solidFill>
              </a:rPr>
              <a:t>20</a:t>
            </a:r>
            <a:r>
              <a:rPr lang="en-GB" sz="2400" baseline="30000" dirty="0" smtClean="0">
                <a:solidFill>
                  <a:schemeClr val="accent1"/>
                </a:solidFill>
              </a:rPr>
              <a:t>th</a:t>
            </a:r>
            <a:r>
              <a:rPr lang="en-GB" sz="2400" dirty="0" smtClean="0">
                <a:solidFill>
                  <a:schemeClr val="accent1"/>
                </a:solidFill>
              </a:rPr>
              <a:t> Nov. 2014</a:t>
            </a:r>
          </a:p>
          <a:p>
            <a:pPr marL="0" indent="0" algn="just">
              <a:spcBef>
                <a:spcPts val="600"/>
              </a:spcBef>
              <a:spcAft>
                <a:spcPts val="600"/>
              </a:spcAft>
              <a:buNone/>
            </a:pPr>
            <a:endParaRPr lang="en-GB" sz="2400" dirty="0" smtClean="0">
              <a:solidFill>
                <a:schemeClr val="accent1"/>
              </a:solidFill>
            </a:endParaRPr>
          </a:p>
          <a:p>
            <a:pPr marL="0" indent="0" algn="just">
              <a:spcBef>
                <a:spcPts val="600"/>
              </a:spcBef>
              <a:spcAft>
                <a:spcPts val="600"/>
              </a:spcAft>
              <a:buNone/>
            </a:pPr>
            <a:endParaRPr lang="en-GB" sz="2400" dirty="0" smtClean="0">
              <a:solidFill>
                <a:schemeClr val="accent1"/>
              </a:solidFill>
            </a:endParaRPr>
          </a:p>
          <a:p>
            <a:pPr algn="just">
              <a:spcBef>
                <a:spcPts val="600"/>
              </a:spcBef>
              <a:spcAft>
                <a:spcPts val="600"/>
              </a:spcAft>
              <a:buFont typeface="Wingdings" panose="05000000000000000000" pitchFamily="2" charset="2"/>
              <a:buChar char="§"/>
            </a:pPr>
            <a:r>
              <a:rPr lang="en-GB" sz="2400" dirty="0" smtClean="0">
                <a:solidFill>
                  <a:schemeClr val="accent1"/>
                </a:solidFill>
              </a:rPr>
              <a:t>MPC resolved to support the establishment of a CLT </a:t>
            </a:r>
          </a:p>
          <a:p>
            <a:pPr algn="just">
              <a:spcBef>
                <a:spcPts val="600"/>
              </a:spcBef>
              <a:spcAft>
                <a:spcPts val="600"/>
              </a:spcAft>
              <a:buFont typeface="Wingdings" panose="05000000000000000000" pitchFamily="2" charset="2"/>
              <a:buChar char="§"/>
            </a:pPr>
            <a:r>
              <a:rPr lang="en-GB" sz="2400" dirty="0" smtClean="0">
                <a:solidFill>
                  <a:schemeClr val="accent1"/>
                </a:solidFill>
              </a:rPr>
              <a:t>Public presentation by the Wessex CLT Project on 20</a:t>
            </a:r>
            <a:r>
              <a:rPr lang="en-GB" sz="2400" baseline="30000" dirty="0" smtClean="0">
                <a:solidFill>
                  <a:schemeClr val="accent1"/>
                </a:solidFill>
              </a:rPr>
              <a:t>th</a:t>
            </a:r>
            <a:r>
              <a:rPr lang="en-GB" sz="2400" dirty="0" smtClean="0">
                <a:solidFill>
                  <a:schemeClr val="accent1"/>
                </a:solidFill>
              </a:rPr>
              <a:t> Feb. 2015</a:t>
            </a:r>
          </a:p>
          <a:p>
            <a:pPr>
              <a:spcBef>
                <a:spcPts val="600"/>
              </a:spcBef>
              <a:spcAft>
                <a:spcPts val="600"/>
              </a:spcAft>
              <a:buFont typeface="Wingdings" panose="05000000000000000000" pitchFamily="2" charset="2"/>
              <a:buChar char="§"/>
            </a:pPr>
            <a:r>
              <a:rPr lang="en-GB" sz="2400" dirty="0" smtClean="0">
                <a:solidFill>
                  <a:schemeClr val="accent1"/>
                </a:solidFill>
              </a:rPr>
              <a:t>Interested parties met on March 12</a:t>
            </a:r>
            <a:r>
              <a:rPr lang="en-GB" sz="2400" baseline="30000" dirty="0" smtClean="0">
                <a:solidFill>
                  <a:schemeClr val="accent1"/>
                </a:solidFill>
              </a:rPr>
              <a:t>th</a:t>
            </a:r>
            <a:r>
              <a:rPr lang="en-GB" sz="2400" dirty="0" smtClean="0">
                <a:solidFill>
                  <a:schemeClr val="accent1"/>
                </a:solidFill>
              </a:rPr>
              <a:t>, Steering Group established</a:t>
            </a:r>
          </a:p>
          <a:p>
            <a:pPr algn="just">
              <a:spcBef>
                <a:spcPts val="600"/>
              </a:spcBef>
              <a:spcAft>
                <a:spcPts val="600"/>
              </a:spcAft>
              <a:buFont typeface="Wingdings" panose="05000000000000000000" pitchFamily="2" charset="2"/>
              <a:buChar char="§"/>
            </a:pPr>
            <a:r>
              <a:rPr lang="en-GB" sz="2400" dirty="0" smtClean="0">
                <a:solidFill>
                  <a:schemeClr val="accent1"/>
                </a:solidFill>
              </a:rPr>
              <a:t>Mark Community Land Trust formed on May 26</a:t>
            </a:r>
            <a:r>
              <a:rPr lang="en-GB" sz="2400" baseline="30000" dirty="0" smtClean="0">
                <a:solidFill>
                  <a:schemeClr val="accent1"/>
                </a:solidFill>
              </a:rPr>
              <a:t>th</a:t>
            </a:r>
            <a:r>
              <a:rPr lang="en-GB" sz="2400" dirty="0" smtClean="0">
                <a:solidFill>
                  <a:schemeClr val="accent1"/>
                </a:solidFill>
              </a:rPr>
              <a:t> this year</a:t>
            </a:r>
          </a:p>
          <a:p>
            <a:pPr algn="just">
              <a:spcBef>
                <a:spcPts val="600"/>
              </a:spcBef>
              <a:spcAft>
                <a:spcPts val="600"/>
              </a:spcAft>
              <a:buFont typeface="Wingdings" panose="05000000000000000000" pitchFamily="2" charset="2"/>
              <a:buChar char="§"/>
            </a:pPr>
            <a:endParaRPr lang="en-GB" sz="2400" dirty="0">
              <a:solidFill>
                <a:schemeClr val="accent1"/>
              </a:solidFill>
            </a:endParaRPr>
          </a:p>
        </p:txBody>
      </p:sp>
      <p:pic>
        <p:nvPicPr>
          <p:cNvPr id="2" name="Picture 1"/>
          <p:cNvPicPr>
            <a:picLocks noChangeAspect="1"/>
          </p:cNvPicPr>
          <p:nvPr/>
        </p:nvPicPr>
        <p:blipFill rotWithShape="1">
          <a:blip r:embed="rId3" cstate="print">
            <a:extLst>
              <a:ext uri="{28A0092B-C50C-407E-A947-70E740481C1C}">
                <a14:useLocalDpi xmlns="" xmlns:a14="http://schemas.microsoft.com/office/drawing/2010/main" val="0"/>
              </a:ext>
            </a:extLst>
          </a:blip>
          <a:srcRect l="3991" t="6538" r="2990" b="50000"/>
          <a:stretch/>
        </p:blipFill>
        <p:spPr>
          <a:xfrm>
            <a:off x="2483768" y="3068960"/>
            <a:ext cx="3960440" cy="596196"/>
          </a:xfrm>
          <a:prstGeom prst="rect">
            <a:avLst/>
          </a:prstGeom>
        </p:spPr>
      </p:pic>
    </p:spTree>
    <p:extLst>
      <p:ext uri="{BB962C8B-B14F-4D97-AF65-F5344CB8AC3E}">
        <p14:creationId xmlns="" xmlns:p14="http://schemas.microsoft.com/office/powerpoint/2010/main" val="17901051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4744"/>
            <a:ext cx="8229600" cy="3226370"/>
          </a:xfrm>
        </p:spPr>
        <p:txBody>
          <a:bodyPr>
            <a:normAutofit/>
          </a:bodyPr>
          <a:lstStyle/>
          <a:p>
            <a:r>
              <a:rPr lang="en-GB" dirty="0" smtClean="0">
                <a:solidFill>
                  <a:schemeClr val="accent1"/>
                </a:solidFill>
              </a:rPr>
              <a:t>What is a Community Land Trust</a:t>
            </a:r>
            <a:br>
              <a:rPr lang="en-GB" dirty="0" smtClean="0">
                <a:solidFill>
                  <a:schemeClr val="accent1"/>
                </a:solidFill>
              </a:rPr>
            </a:br>
            <a:r>
              <a:rPr lang="en-GB" dirty="0">
                <a:solidFill>
                  <a:schemeClr val="accent1"/>
                </a:solidFill>
              </a:rPr>
              <a:t>a</a:t>
            </a:r>
            <a:r>
              <a:rPr lang="en-GB" dirty="0" smtClean="0">
                <a:solidFill>
                  <a:schemeClr val="accent1"/>
                </a:solidFill>
              </a:rPr>
              <a:t>nd what can it do?</a:t>
            </a:r>
            <a:endParaRPr lang="en-GB" dirty="0"/>
          </a:p>
        </p:txBody>
      </p:sp>
      <p:sp>
        <p:nvSpPr>
          <p:cNvPr id="3" name="TextBox 2"/>
          <p:cNvSpPr txBox="1"/>
          <p:nvPr/>
        </p:nvSpPr>
        <p:spPr>
          <a:xfrm>
            <a:off x="5220072" y="5229200"/>
            <a:ext cx="2405827" cy="1077218"/>
          </a:xfrm>
          <a:prstGeom prst="rect">
            <a:avLst/>
          </a:prstGeom>
          <a:noFill/>
        </p:spPr>
        <p:txBody>
          <a:bodyPr wrap="none" rtlCol="0">
            <a:spAutoFit/>
          </a:bodyPr>
          <a:lstStyle/>
          <a:p>
            <a:r>
              <a:rPr lang="en-GB" sz="3200" b="1" dirty="0" smtClean="0">
                <a:solidFill>
                  <a:schemeClr val="accent1"/>
                </a:solidFill>
              </a:rPr>
              <a:t>Geoff Francis</a:t>
            </a:r>
          </a:p>
          <a:p>
            <a:r>
              <a:rPr lang="en-GB" sz="3200" b="1" dirty="0" smtClean="0">
                <a:solidFill>
                  <a:schemeClr val="accent1"/>
                </a:solidFill>
              </a:rPr>
              <a:t>MCLT</a:t>
            </a:r>
          </a:p>
        </p:txBody>
      </p:sp>
      <p:pic>
        <p:nvPicPr>
          <p:cNvPr id="4" name="Picture 3"/>
          <p:cNvPicPr/>
          <p:nvPr/>
        </p:nvPicPr>
        <p:blipFill>
          <a:blip r:embed="rId3" cstate="print"/>
          <a:srcRect/>
          <a:stretch>
            <a:fillRect/>
          </a:stretch>
        </p:blipFill>
        <p:spPr bwMode="auto">
          <a:xfrm>
            <a:off x="1259632" y="5057516"/>
            <a:ext cx="1619885" cy="1302385"/>
          </a:xfrm>
          <a:prstGeom prst="rect">
            <a:avLst/>
          </a:prstGeom>
          <a:noFill/>
          <a:ln w="9525">
            <a:noFill/>
            <a:miter lim="800000"/>
            <a:headEnd/>
            <a:tailEnd/>
          </a:ln>
        </p:spPr>
      </p:pic>
    </p:spTree>
    <p:extLst>
      <p:ext uri="{BB962C8B-B14F-4D97-AF65-F5344CB8AC3E}">
        <p14:creationId xmlns="" xmlns:p14="http://schemas.microsoft.com/office/powerpoint/2010/main" val="38460134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648"/>
            <a:ext cx="8229600" cy="1143000"/>
          </a:xfrm>
        </p:spPr>
        <p:txBody>
          <a:bodyPr>
            <a:normAutofit/>
          </a:bodyPr>
          <a:lstStyle/>
          <a:p>
            <a:r>
              <a:rPr lang="en-GB" dirty="0" smtClean="0">
                <a:solidFill>
                  <a:schemeClr val="accent1"/>
                </a:solidFill>
              </a:rPr>
              <a:t>What is a Community Land Trust?</a:t>
            </a:r>
            <a:endParaRPr lang="en-GB" dirty="0">
              <a:solidFill>
                <a:schemeClr val="accent1"/>
              </a:solidFill>
            </a:endParaRPr>
          </a:p>
        </p:txBody>
      </p:sp>
      <p:sp>
        <p:nvSpPr>
          <p:cNvPr id="4" name="Title 1"/>
          <p:cNvSpPr txBox="1">
            <a:spLocks/>
          </p:cNvSpPr>
          <p:nvPr/>
        </p:nvSpPr>
        <p:spPr>
          <a:xfrm>
            <a:off x="827584" y="1268760"/>
            <a:ext cx="7488832" cy="52565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buFont typeface="Wingdings" charset="2"/>
              <a:buChar char="§"/>
              <a:defRPr/>
            </a:pPr>
            <a:r>
              <a:rPr lang="en-GB" sz="2400" dirty="0" smtClean="0">
                <a:solidFill>
                  <a:schemeClr val="accent1"/>
                </a:solidFill>
                <a:latin typeface="+mn-lt"/>
              </a:rPr>
              <a:t>Not-for-private-profit organisation set up to benefit a specific community. </a:t>
            </a:r>
          </a:p>
          <a:p>
            <a:pPr marL="342900" indent="-342900" algn="l">
              <a:buFont typeface="Wingdings" charset="2"/>
              <a:buChar char="§"/>
              <a:defRPr/>
            </a:pPr>
            <a:endParaRPr lang="en-GB" sz="2400" dirty="0">
              <a:solidFill>
                <a:schemeClr val="accent1"/>
              </a:solidFill>
              <a:latin typeface="+mn-lt"/>
            </a:endParaRPr>
          </a:p>
          <a:p>
            <a:pPr marL="342900" indent="-342900" algn="l">
              <a:buFont typeface="Wingdings" charset="2"/>
              <a:buChar char="§"/>
              <a:defRPr/>
            </a:pPr>
            <a:r>
              <a:rPr lang="en-GB" sz="2400" dirty="0" smtClean="0">
                <a:solidFill>
                  <a:schemeClr val="accent1"/>
                </a:solidFill>
                <a:latin typeface="+mn-lt"/>
              </a:rPr>
              <a:t>CLTs can own land and other assets which are important to a community – with an emphasis on affordable housing.</a:t>
            </a:r>
            <a:endParaRPr lang="en-GB" sz="2400" dirty="0">
              <a:solidFill>
                <a:schemeClr val="accent1"/>
              </a:solidFill>
              <a:latin typeface="+mn-lt"/>
            </a:endParaRPr>
          </a:p>
          <a:p>
            <a:pPr marL="342900" indent="-342900" algn="l">
              <a:buFont typeface="Wingdings" charset="2"/>
              <a:buChar char="§"/>
              <a:defRPr/>
            </a:pPr>
            <a:endParaRPr lang="en-GB" sz="2400" dirty="0" smtClean="0">
              <a:solidFill>
                <a:schemeClr val="accent1"/>
              </a:solidFill>
              <a:latin typeface="+mn-lt"/>
            </a:endParaRPr>
          </a:p>
          <a:p>
            <a:pPr marL="342900" indent="-342900" algn="l">
              <a:buFont typeface="Wingdings" charset="2"/>
              <a:buChar char="§"/>
              <a:defRPr/>
            </a:pPr>
            <a:r>
              <a:rPr lang="en-GB" sz="2400" dirty="0" smtClean="0">
                <a:solidFill>
                  <a:schemeClr val="accent1"/>
                </a:solidFill>
                <a:latin typeface="+mn-lt"/>
              </a:rPr>
              <a:t>CLTs hold those assets so that they are available and affordable for future generations.</a:t>
            </a:r>
            <a:br>
              <a:rPr lang="en-GB" sz="2400" dirty="0" smtClean="0">
                <a:solidFill>
                  <a:schemeClr val="accent1"/>
                </a:solidFill>
                <a:latin typeface="+mn-lt"/>
              </a:rPr>
            </a:br>
            <a:endParaRPr lang="en-GB" sz="2400" dirty="0">
              <a:solidFill>
                <a:schemeClr val="accent1"/>
              </a:solidFill>
              <a:latin typeface="+mn-lt"/>
            </a:endParaRPr>
          </a:p>
          <a:p>
            <a:pPr marL="342900" indent="-342900" algn="l">
              <a:buFont typeface="Wingdings" charset="2"/>
              <a:buChar char="§"/>
              <a:defRPr/>
            </a:pPr>
            <a:r>
              <a:rPr lang="en-GB" sz="2400" dirty="0" smtClean="0">
                <a:solidFill>
                  <a:schemeClr val="accent1"/>
                </a:solidFill>
                <a:latin typeface="+mn-lt"/>
              </a:rPr>
              <a:t>CLTs are about </a:t>
            </a:r>
            <a:r>
              <a:rPr lang="en-GB" sz="2400" b="1" dirty="0" smtClean="0">
                <a:solidFill>
                  <a:schemeClr val="accent1"/>
                </a:solidFill>
                <a:latin typeface="+mn-lt"/>
              </a:rPr>
              <a:t>local people </a:t>
            </a:r>
            <a:r>
              <a:rPr lang="en-GB" sz="2400" dirty="0" smtClean="0">
                <a:solidFill>
                  <a:schemeClr val="accent1"/>
                </a:solidFill>
                <a:latin typeface="+mn-lt"/>
              </a:rPr>
              <a:t>being in control of </a:t>
            </a:r>
            <a:r>
              <a:rPr lang="en-GB" sz="2400" b="1" dirty="0" smtClean="0">
                <a:solidFill>
                  <a:schemeClr val="accent1"/>
                </a:solidFill>
                <a:latin typeface="+mn-lt"/>
              </a:rPr>
              <a:t>local assets</a:t>
            </a:r>
          </a:p>
          <a:p>
            <a:pPr marL="342900" indent="-342900" algn="l">
              <a:buFont typeface="Wingdings" charset="2"/>
              <a:buChar char="§"/>
              <a:defRPr/>
            </a:pPr>
            <a:endParaRPr lang="en-GB" sz="2400" b="1" dirty="0" smtClean="0">
              <a:solidFill>
                <a:schemeClr val="accent1"/>
              </a:solidFill>
              <a:latin typeface="+mn-lt"/>
            </a:endParaRPr>
          </a:p>
          <a:p>
            <a:pPr marL="342900" indent="-342900" algn="l">
              <a:buFont typeface="Wingdings" charset="2"/>
              <a:buChar char="§"/>
              <a:defRPr/>
            </a:pPr>
            <a:r>
              <a:rPr lang="en-GB" sz="2400" dirty="0">
                <a:solidFill>
                  <a:schemeClr val="accent1"/>
                </a:solidFill>
                <a:latin typeface="+mn-lt"/>
              </a:rPr>
              <a:t>They aim to ensure </a:t>
            </a:r>
            <a:r>
              <a:rPr lang="en-GB" sz="2400" b="1" dirty="0">
                <a:solidFill>
                  <a:schemeClr val="accent1"/>
                </a:solidFill>
                <a:latin typeface="+mn-lt"/>
              </a:rPr>
              <a:t>communities remain </a:t>
            </a:r>
            <a:r>
              <a:rPr lang="en-GB" sz="2400" b="1" dirty="0" smtClean="0">
                <a:solidFill>
                  <a:schemeClr val="accent1"/>
                </a:solidFill>
                <a:latin typeface="+mn-lt"/>
              </a:rPr>
              <a:t>sustainable</a:t>
            </a:r>
            <a:endParaRPr lang="en-GB" sz="2400" b="1" dirty="0">
              <a:solidFill>
                <a:schemeClr val="accent1"/>
              </a:solidFill>
              <a:latin typeface="+mn-lt"/>
            </a:endParaRPr>
          </a:p>
          <a:p>
            <a:pPr marL="342900" indent="-342900" algn="l">
              <a:buFont typeface="Wingdings" charset="2"/>
              <a:buChar char="§"/>
              <a:defRPr/>
            </a:pPr>
            <a:endParaRPr lang="en-GB" sz="2400" b="1" dirty="0">
              <a:solidFill>
                <a:schemeClr val="accent1"/>
              </a:solidFill>
              <a:latin typeface="+mn-lt"/>
            </a:endParaRPr>
          </a:p>
        </p:txBody>
      </p:sp>
    </p:spTree>
    <p:extLst>
      <p:ext uri="{BB962C8B-B14F-4D97-AF65-F5344CB8AC3E}">
        <p14:creationId xmlns="" xmlns:p14="http://schemas.microsoft.com/office/powerpoint/2010/main" val="35765597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359" y="332656"/>
            <a:ext cx="9036496" cy="1143000"/>
          </a:xfrm>
        </p:spPr>
        <p:txBody>
          <a:bodyPr>
            <a:noAutofit/>
          </a:bodyPr>
          <a:lstStyle/>
          <a:p>
            <a:r>
              <a:rPr lang="en-GB" dirty="0">
                <a:solidFill>
                  <a:schemeClr val="accent1"/>
                </a:solidFill>
              </a:rPr>
              <a:t>What </a:t>
            </a:r>
            <a:r>
              <a:rPr lang="en-GB" dirty="0" smtClean="0">
                <a:solidFill>
                  <a:schemeClr val="accent1"/>
                </a:solidFill>
              </a:rPr>
              <a:t>can a CLT do?</a:t>
            </a:r>
            <a:endParaRPr lang="en-GB" dirty="0">
              <a:solidFill>
                <a:schemeClr val="accent1"/>
              </a:solidFill>
            </a:endParaRPr>
          </a:p>
        </p:txBody>
      </p:sp>
      <p:sp>
        <p:nvSpPr>
          <p:cNvPr id="3" name="TextBox 2"/>
          <p:cNvSpPr txBox="1"/>
          <p:nvPr/>
        </p:nvSpPr>
        <p:spPr>
          <a:xfrm>
            <a:off x="251520" y="1556792"/>
            <a:ext cx="3682752" cy="5232201"/>
          </a:xfrm>
          <a:prstGeom prst="rect">
            <a:avLst/>
          </a:prstGeom>
          <a:noFill/>
        </p:spPr>
        <p:txBody>
          <a:bodyPr wrap="square" rtlCol="0">
            <a:spAutoFit/>
          </a:bodyPr>
          <a:lstStyle/>
          <a:p>
            <a:pPr marL="342900" indent="-342900">
              <a:spcBef>
                <a:spcPts val="600"/>
              </a:spcBef>
              <a:spcAft>
                <a:spcPts val="600"/>
              </a:spcAft>
              <a:buFont typeface="Wingdings" panose="05000000000000000000" pitchFamily="2" charset="2"/>
              <a:buChar char="§"/>
            </a:pPr>
            <a:r>
              <a:rPr lang="en-GB" sz="2400" dirty="0" smtClean="0">
                <a:solidFill>
                  <a:schemeClr val="accent1"/>
                </a:solidFill>
              </a:rPr>
              <a:t>Land / Affordable Homes</a:t>
            </a:r>
          </a:p>
          <a:p>
            <a:pPr marL="342900" indent="-342900">
              <a:spcBef>
                <a:spcPts val="600"/>
              </a:spcBef>
              <a:spcAft>
                <a:spcPts val="600"/>
              </a:spcAft>
              <a:buFont typeface="Wingdings" panose="05000000000000000000" pitchFamily="2" charset="2"/>
              <a:buChar char="§"/>
            </a:pPr>
            <a:r>
              <a:rPr lang="en-GB" sz="2400" dirty="0">
                <a:solidFill>
                  <a:schemeClr val="accent1"/>
                </a:solidFill>
              </a:rPr>
              <a:t>Pubs, Shops, Post-Offices</a:t>
            </a:r>
          </a:p>
          <a:p>
            <a:pPr marL="342900" indent="-342900">
              <a:spcBef>
                <a:spcPts val="600"/>
              </a:spcBef>
              <a:spcAft>
                <a:spcPts val="600"/>
              </a:spcAft>
              <a:buFont typeface="Wingdings" panose="05000000000000000000" pitchFamily="2" charset="2"/>
              <a:buChar char="§"/>
            </a:pPr>
            <a:r>
              <a:rPr lang="en-GB" sz="2400" dirty="0" smtClean="0">
                <a:solidFill>
                  <a:schemeClr val="accent1"/>
                </a:solidFill>
              </a:rPr>
              <a:t>Develop new or existing services</a:t>
            </a:r>
          </a:p>
          <a:p>
            <a:pPr marL="342900" indent="-342900">
              <a:spcBef>
                <a:spcPts val="600"/>
              </a:spcBef>
              <a:spcAft>
                <a:spcPts val="600"/>
              </a:spcAft>
              <a:buFont typeface="Wingdings" panose="05000000000000000000" pitchFamily="2" charset="2"/>
              <a:buChar char="§"/>
            </a:pPr>
            <a:r>
              <a:rPr lang="en-GB" sz="2400" dirty="0" smtClean="0">
                <a:solidFill>
                  <a:schemeClr val="accent1"/>
                </a:solidFill>
              </a:rPr>
              <a:t>Allotments</a:t>
            </a:r>
          </a:p>
          <a:p>
            <a:pPr marL="342900" indent="-342900">
              <a:spcBef>
                <a:spcPts val="600"/>
              </a:spcBef>
              <a:spcAft>
                <a:spcPts val="600"/>
              </a:spcAft>
              <a:buFont typeface="Wingdings" panose="05000000000000000000" pitchFamily="2" charset="2"/>
              <a:buChar char="§"/>
            </a:pPr>
            <a:r>
              <a:rPr lang="en-GB" sz="2400" dirty="0" smtClean="0">
                <a:solidFill>
                  <a:schemeClr val="accent1"/>
                </a:solidFill>
              </a:rPr>
              <a:t>Office Space and Workshops</a:t>
            </a:r>
          </a:p>
          <a:p>
            <a:pPr marL="342900" indent="-342900">
              <a:spcBef>
                <a:spcPts val="600"/>
              </a:spcBef>
              <a:spcAft>
                <a:spcPts val="600"/>
              </a:spcAft>
              <a:buFont typeface="Wingdings" panose="05000000000000000000" pitchFamily="2" charset="2"/>
              <a:buChar char="§"/>
            </a:pPr>
            <a:r>
              <a:rPr lang="en-GB" sz="2400" dirty="0" smtClean="0">
                <a:solidFill>
                  <a:schemeClr val="accent1"/>
                </a:solidFill>
              </a:rPr>
              <a:t>Car Parks</a:t>
            </a:r>
          </a:p>
          <a:p>
            <a:pPr marL="342900" indent="-342900">
              <a:spcBef>
                <a:spcPts val="600"/>
              </a:spcBef>
              <a:spcAft>
                <a:spcPts val="600"/>
              </a:spcAft>
              <a:buFont typeface="Wingdings" panose="05000000000000000000" pitchFamily="2" charset="2"/>
              <a:buChar char="§"/>
            </a:pPr>
            <a:r>
              <a:rPr lang="en-GB" sz="2400" dirty="0" smtClean="0">
                <a:solidFill>
                  <a:schemeClr val="accent1"/>
                </a:solidFill>
              </a:rPr>
              <a:t>Renewable Energy Schemes</a:t>
            </a:r>
          </a:p>
          <a:p>
            <a:pPr marL="342900" indent="-342900">
              <a:spcBef>
                <a:spcPts val="600"/>
              </a:spcBef>
              <a:spcAft>
                <a:spcPts val="600"/>
              </a:spcAft>
              <a:buFont typeface="Wingdings" panose="05000000000000000000" pitchFamily="2" charset="2"/>
              <a:buChar char="§"/>
            </a:pPr>
            <a:endParaRPr lang="en-GB" sz="2400" dirty="0" smtClean="0">
              <a:solidFill>
                <a:schemeClr val="accent1"/>
              </a:solidFill>
            </a:endParaRPr>
          </a:p>
        </p:txBody>
      </p:sp>
      <p:pic>
        <p:nvPicPr>
          <p:cNvPr id="4" name="Picture 3"/>
          <p:cNvPicPr>
            <a:picLocks noChangeAspect="1"/>
          </p:cNvPicPr>
          <p:nvPr/>
        </p:nvPicPr>
        <p:blipFill>
          <a:blip r:embed="rId3" cstate="print"/>
          <a:stretch>
            <a:fillRect/>
          </a:stretch>
        </p:blipFill>
        <p:spPr>
          <a:xfrm>
            <a:off x="4121476" y="1837729"/>
            <a:ext cx="4933496" cy="2952328"/>
          </a:xfrm>
          <a:prstGeom prst="rect">
            <a:avLst/>
          </a:prstGeom>
        </p:spPr>
      </p:pic>
      <p:pic>
        <p:nvPicPr>
          <p:cNvPr id="5" name="Picture 4"/>
          <p:cNvPicPr>
            <a:picLocks noChangeAspect="1"/>
          </p:cNvPicPr>
          <p:nvPr/>
        </p:nvPicPr>
        <p:blipFill>
          <a:blip r:embed="rId4" cstate="print"/>
          <a:stretch>
            <a:fillRect/>
          </a:stretch>
        </p:blipFill>
        <p:spPr>
          <a:xfrm>
            <a:off x="5940152" y="4941168"/>
            <a:ext cx="1296144" cy="1701189"/>
          </a:xfrm>
          <a:prstGeom prst="rect">
            <a:avLst/>
          </a:prstGeom>
        </p:spPr>
      </p:pic>
    </p:spTree>
    <p:extLst>
      <p:ext uri="{BB962C8B-B14F-4D97-AF65-F5344CB8AC3E}">
        <p14:creationId xmlns="" xmlns:p14="http://schemas.microsoft.com/office/powerpoint/2010/main" val="16713730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4744"/>
            <a:ext cx="8229600" cy="3226370"/>
          </a:xfrm>
        </p:spPr>
        <p:txBody>
          <a:bodyPr>
            <a:normAutofit/>
          </a:bodyPr>
          <a:lstStyle/>
          <a:p>
            <a:r>
              <a:rPr lang="en-GB" dirty="0" smtClean="0">
                <a:solidFill>
                  <a:schemeClr val="accent1"/>
                </a:solidFill>
              </a:rPr>
              <a:t>Structure, Benefits and Membership of a</a:t>
            </a:r>
            <a:br>
              <a:rPr lang="en-GB" dirty="0" smtClean="0">
                <a:solidFill>
                  <a:schemeClr val="accent1"/>
                </a:solidFill>
              </a:rPr>
            </a:br>
            <a:r>
              <a:rPr lang="en-GB" dirty="0" smtClean="0">
                <a:solidFill>
                  <a:schemeClr val="accent1"/>
                </a:solidFill>
              </a:rPr>
              <a:t>Community Land Trust</a:t>
            </a:r>
            <a:endParaRPr lang="en-GB" dirty="0"/>
          </a:p>
        </p:txBody>
      </p:sp>
      <p:sp>
        <p:nvSpPr>
          <p:cNvPr id="3" name="TextBox 2"/>
          <p:cNvSpPr txBox="1"/>
          <p:nvPr/>
        </p:nvSpPr>
        <p:spPr>
          <a:xfrm>
            <a:off x="4644008" y="5661248"/>
            <a:ext cx="2496998" cy="584776"/>
          </a:xfrm>
          <a:prstGeom prst="rect">
            <a:avLst/>
          </a:prstGeom>
          <a:noFill/>
        </p:spPr>
        <p:txBody>
          <a:bodyPr wrap="none" rtlCol="0">
            <a:spAutoFit/>
          </a:bodyPr>
          <a:lstStyle/>
          <a:p>
            <a:r>
              <a:rPr lang="en-GB" sz="3200" b="1" dirty="0" smtClean="0">
                <a:solidFill>
                  <a:schemeClr val="accent1"/>
                </a:solidFill>
              </a:rPr>
              <a:t>Mike Schollar</a:t>
            </a:r>
            <a:endParaRPr lang="en-GB" sz="3200" b="1" dirty="0">
              <a:solidFill>
                <a:schemeClr val="accent1"/>
              </a:solidFill>
            </a:endParaRPr>
          </a:p>
        </p:txBody>
      </p:sp>
      <p:pic>
        <p:nvPicPr>
          <p:cNvPr id="4" name="Picture 3"/>
          <p:cNvPicPr/>
          <p:nvPr/>
        </p:nvPicPr>
        <p:blipFill>
          <a:blip r:embed="rId3" cstate="print"/>
          <a:srcRect/>
          <a:stretch>
            <a:fillRect/>
          </a:stretch>
        </p:blipFill>
        <p:spPr bwMode="auto">
          <a:xfrm>
            <a:off x="1259632" y="5057516"/>
            <a:ext cx="1619885" cy="1302385"/>
          </a:xfrm>
          <a:prstGeom prst="rect">
            <a:avLst/>
          </a:prstGeom>
          <a:noFill/>
          <a:ln w="9525">
            <a:noFill/>
            <a:miter lim="800000"/>
            <a:headEnd/>
            <a:tailEnd/>
          </a:ln>
        </p:spPr>
      </p:pic>
    </p:spTree>
    <p:extLst>
      <p:ext uri="{BB962C8B-B14F-4D97-AF65-F5344CB8AC3E}">
        <p14:creationId xmlns="" xmlns:p14="http://schemas.microsoft.com/office/powerpoint/2010/main" val="36651357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GB" dirty="0" smtClean="0">
                <a:solidFill>
                  <a:schemeClr val="accent1"/>
                </a:solidFill>
              </a:rPr>
              <a:t>How is the CLT structured?</a:t>
            </a:r>
            <a:endParaRPr lang="en-GB" dirty="0">
              <a:solidFill>
                <a:schemeClr val="accent1"/>
              </a:solidFill>
            </a:endParaRPr>
          </a:p>
        </p:txBody>
      </p:sp>
      <p:sp>
        <p:nvSpPr>
          <p:cNvPr id="3" name="Content Placeholder 2"/>
          <p:cNvSpPr>
            <a:spLocks noGrp="1"/>
          </p:cNvSpPr>
          <p:nvPr>
            <p:ph idx="1"/>
          </p:nvPr>
        </p:nvSpPr>
        <p:spPr>
          <a:xfrm>
            <a:off x="457200" y="1346200"/>
            <a:ext cx="8229600" cy="4983163"/>
          </a:xfrm>
        </p:spPr>
        <p:txBody>
          <a:bodyPr>
            <a:noAutofit/>
          </a:bodyPr>
          <a:lstStyle/>
          <a:p>
            <a:pPr>
              <a:buFont typeface="Wingdings" charset="2"/>
              <a:buChar char="§"/>
            </a:pPr>
            <a:r>
              <a:rPr lang="en-GB" sz="2400" dirty="0" smtClean="0">
                <a:solidFill>
                  <a:schemeClr val="accent1"/>
                </a:solidFill>
              </a:rPr>
              <a:t>Community Benefit Society Registered with the Financial Conduct Authority</a:t>
            </a:r>
          </a:p>
          <a:p>
            <a:pPr>
              <a:buFont typeface="Wingdings" charset="2"/>
              <a:buChar char="§"/>
            </a:pPr>
            <a:r>
              <a:rPr lang="en-GB" sz="2400" dirty="0" smtClean="0">
                <a:solidFill>
                  <a:schemeClr val="accent1"/>
                </a:solidFill>
              </a:rPr>
              <a:t>Anyone 16 or over who lives or works in the community and supports the aims of the CLT can join as a member and then vote on the activities of the society</a:t>
            </a:r>
          </a:p>
          <a:p>
            <a:pPr>
              <a:buFont typeface="Wingdings" charset="2"/>
              <a:buChar char="§"/>
            </a:pPr>
            <a:r>
              <a:rPr lang="en-GB" sz="2400" dirty="0" smtClean="0">
                <a:solidFill>
                  <a:schemeClr val="accent1"/>
                </a:solidFill>
              </a:rPr>
              <a:t>The CLT is run by a board of directors – all members are eligible to stand for the board</a:t>
            </a:r>
          </a:p>
          <a:p>
            <a:pPr>
              <a:buFont typeface="Wingdings" charset="2"/>
              <a:buChar char="§"/>
            </a:pPr>
            <a:r>
              <a:rPr lang="en-GB" sz="2400" dirty="0" smtClean="0">
                <a:solidFill>
                  <a:schemeClr val="accent1"/>
                </a:solidFill>
              </a:rPr>
              <a:t>Mark CLT must hold a General Meeting before November 2015, at which members will democratically elect a Board of Management</a:t>
            </a:r>
          </a:p>
          <a:p>
            <a:pPr>
              <a:buFont typeface="Wingdings" charset="2"/>
              <a:buChar char="§"/>
            </a:pPr>
            <a:r>
              <a:rPr lang="en-GB" sz="2400" dirty="0" smtClean="0">
                <a:solidFill>
                  <a:schemeClr val="accent1"/>
                </a:solidFill>
              </a:rPr>
              <a:t>Mark CLT is affiliated to the National CLT Network and supported by the Wessex CLT Project</a:t>
            </a:r>
            <a:endParaRPr lang="en-GB" sz="2400" dirty="0">
              <a:solidFill>
                <a:schemeClr val="accent1"/>
              </a:solidFill>
            </a:endParaRPr>
          </a:p>
        </p:txBody>
      </p:sp>
    </p:spTree>
    <p:extLst>
      <p:ext uri="{BB962C8B-B14F-4D97-AF65-F5344CB8AC3E}">
        <p14:creationId xmlns="" xmlns:p14="http://schemas.microsoft.com/office/powerpoint/2010/main" val="12737123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accent1"/>
                </a:solidFill>
              </a:rPr>
              <a:t>Benefits</a:t>
            </a:r>
            <a:endParaRPr lang="en-GB" dirty="0">
              <a:solidFill>
                <a:schemeClr val="accent1"/>
              </a:solidFill>
            </a:endParaRPr>
          </a:p>
        </p:txBody>
      </p:sp>
      <p:sp>
        <p:nvSpPr>
          <p:cNvPr id="3" name="Content Placeholder 2"/>
          <p:cNvSpPr>
            <a:spLocks noGrp="1"/>
          </p:cNvSpPr>
          <p:nvPr>
            <p:ph idx="1"/>
          </p:nvPr>
        </p:nvSpPr>
        <p:spPr>
          <a:xfrm>
            <a:off x="467544" y="1628800"/>
            <a:ext cx="8219256" cy="4497363"/>
          </a:xfrm>
        </p:spPr>
        <p:txBody>
          <a:bodyPr>
            <a:normAutofit/>
          </a:bodyPr>
          <a:lstStyle/>
          <a:p>
            <a:pPr>
              <a:lnSpc>
                <a:spcPct val="120000"/>
              </a:lnSpc>
              <a:buFont typeface="Wingdings" panose="05000000000000000000" pitchFamily="2" charset="2"/>
              <a:buChar char="§"/>
            </a:pPr>
            <a:r>
              <a:rPr lang="en-GB" sz="2400" dirty="0" smtClean="0">
                <a:solidFill>
                  <a:schemeClr val="accent1"/>
                </a:solidFill>
              </a:rPr>
              <a:t>Community led site selection</a:t>
            </a:r>
          </a:p>
          <a:p>
            <a:pPr>
              <a:lnSpc>
                <a:spcPct val="120000"/>
              </a:lnSpc>
              <a:buFont typeface="Wingdings" panose="05000000000000000000" pitchFamily="2" charset="2"/>
              <a:buChar char="§"/>
            </a:pPr>
            <a:r>
              <a:rPr lang="en-GB" sz="2400" dirty="0" smtClean="0">
                <a:solidFill>
                  <a:schemeClr val="accent1"/>
                </a:solidFill>
              </a:rPr>
              <a:t>CLT input to the design of the development to ensure it is in keeping with its surroundings </a:t>
            </a:r>
          </a:p>
          <a:p>
            <a:pPr>
              <a:lnSpc>
                <a:spcPct val="120000"/>
              </a:lnSpc>
              <a:buFont typeface="Wingdings" panose="05000000000000000000" pitchFamily="2" charset="2"/>
              <a:buChar char="§"/>
            </a:pPr>
            <a:r>
              <a:rPr lang="en-GB" sz="2400" dirty="0" smtClean="0">
                <a:solidFill>
                  <a:schemeClr val="accent1"/>
                </a:solidFill>
              </a:rPr>
              <a:t>CLT specifies the criteria for residence</a:t>
            </a:r>
          </a:p>
          <a:p>
            <a:pPr>
              <a:lnSpc>
                <a:spcPct val="120000"/>
              </a:lnSpc>
              <a:buFont typeface="Wingdings" panose="05000000000000000000" pitchFamily="2" charset="2"/>
              <a:buChar char="§"/>
            </a:pPr>
            <a:r>
              <a:rPr lang="en-GB" sz="2400" b="1" dirty="0" smtClean="0">
                <a:solidFill>
                  <a:schemeClr val="accent1"/>
                </a:solidFill>
              </a:rPr>
              <a:t>Affordable homes for local people</a:t>
            </a:r>
          </a:p>
          <a:p>
            <a:pPr>
              <a:lnSpc>
                <a:spcPct val="120000"/>
              </a:lnSpc>
              <a:buFont typeface="Wingdings" panose="05000000000000000000" pitchFamily="2" charset="2"/>
              <a:buChar char="§"/>
            </a:pPr>
            <a:r>
              <a:rPr lang="en-GB" sz="2400" dirty="0" smtClean="0">
                <a:solidFill>
                  <a:schemeClr val="accent1"/>
                </a:solidFill>
              </a:rPr>
              <a:t>New market rate schemes are not just for ‘local’ people whereas CLT schemes are!  </a:t>
            </a:r>
          </a:p>
          <a:p>
            <a:pPr>
              <a:buNone/>
            </a:pPr>
            <a:endParaRPr lang="en-GB" sz="2400" dirty="0" smtClean="0">
              <a:solidFill>
                <a:schemeClr val="accent1"/>
              </a:solidFill>
            </a:endParaRPr>
          </a:p>
          <a:p>
            <a:pPr marL="0" indent="0">
              <a:buNone/>
            </a:pPr>
            <a:endParaRPr lang="en-GB" sz="2400" dirty="0" smtClean="0">
              <a:solidFill>
                <a:schemeClr val="accent1"/>
              </a:solidFill>
            </a:endParaRPr>
          </a:p>
          <a:p>
            <a:pPr>
              <a:buFont typeface="Wingdings" panose="05000000000000000000" pitchFamily="2" charset="2"/>
              <a:buChar char="§"/>
            </a:pPr>
            <a:endParaRPr lang="en-GB" dirty="0">
              <a:solidFill>
                <a:schemeClr val="accent1"/>
              </a:solidFill>
            </a:endParaRPr>
          </a:p>
        </p:txBody>
      </p:sp>
    </p:spTree>
    <p:extLst>
      <p:ext uri="{BB962C8B-B14F-4D97-AF65-F5344CB8AC3E}">
        <p14:creationId xmlns="" xmlns:p14="http://schemas.microsoft.com/office/powerpoint/2010/main" val="42108486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6" descr="2008 - Millhayes Farm, Hemyock - 13 houses"/>
          <p:cNvPicPr>
            <a:picLocks noChangeAspect="1" noChangeArrowheads="1"/>
          </p:cNvPicPr>
          <p:nvPr/>
        </p:nvPicPr>
        <p:blipFill>
          <a:blip r:embed="rId3" cstate="print">
            <a:extLst>
              <a:ext uri="{28A0092B-C50C-407E-A947-70E740481C1C}">
                <a14:useLocalDpi xmlns="" xmlns:a14="http://schemas.microsoft.com/office/drawing/2010/main" val="0"/>
              </a:ext>
            </a:extLst>
          </a:blip>
          <a:srcRect l="-771" t="13959" r="407" b="9357"/>
          <a:stretch>
            <a:fillRect/>
          </a:stretch>
        </p:blipFill>
        <p:spPr bwMode="auto">
          <a:xfrm>
            <a:off x="-72629" y="857250"/>
            <a:ext cx="9216629" cy="527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7" name="TextBox 4"/>
          <p:cNvSpPr txBox="1">
            <a:spLocks noChangeArrowheads="1"/>
          </p:cNvSpPr>
          <p:nvPr/>
        </p:nvSpPr>
        <p:spPr bwMode="auto">
          <a:xfrm flipH="1">
            <a:off x="197644" y="983456"/>
            <a:ext cx="4806554" cy="7386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100">
                <a:latin typeface="Arial" panose="020B0604020202020204" pitchFamily="34" charset="0"/>
              </a:rPr>
              <a:t>Upper Culm CLT and Hastoe Housing – Blackdown Hills</a:t>
            </a:r>
            <a:endParaRPr lang="en-GB" altLang="en-US" sz="2100" i="1">
              <a:latin typeface="Arial" panose="020B0604020202020204" pitchFamily="34" charset="0"/>
            </a:endParaRPr>
          </a:p>
        </p:txBody>
      </p:sp>
      <p:sp>
        <p:nvSpPr>
          <p:cNvPr id="11268" name="AutoShape 8" descr="data:image/jpeg;base64,/9j/4AAQSkZJRgABAQAAAQABAAD/2wCEAAkGBhQSERQTExQWFRUVGBcYFBcYGRUXGBcYFxUXGBcYFxcYHCYeFxwjHBcVHy8gJCcpLCwsFh8xNTAqNSYrLCkBCQoKDgwOGg8PGiwkHyQpLCwsLCwsLCwsLCwsLCwsLCwsLCwsLCwsLCwsLCwsLCwsLCwsLCwsLCwpLCwsLCwsLP/AABEIAMIBBAMBIgACEQEDEQH/xAAbAAABBQEBAAAAAAAAAAAAAAAEAAIDBQYBB//EAEYQAAECBAMFBQQHBgQFBQAAAAECEQADITEEEkEFIlFhcQYTgZGhMrHB8BRCUmJygtEHM5Ky4fEjQ6LCFSQ0U2Mlc7PD8v/EABoBAAMBAQEBAAAAAAAAAAAAAAECAwAEBQb/xAAqEQACAgEFAAIBAgcBAAAAAAAAAQIRIQMSMUFREzIiQnFSYYGhwdHwFP/aAAwDAQACEQMRAD8A6qdZoLTjaQAhMEhEfS7EeEpMPwuPNucXEjHaEtGew5arPBwmOxAMSnpplIzZrJConBitwc90iDpZjz5xpnXFkmaJ5BrAi1Q+WuJNFEywyiHlNIFlTIIzxNjoGmIiFSWgudLgVaYKAMKniIloflrCMuGAMComSYaZPCHd00Yw9CXeONEqAwiNRhbCMyGJ5UoiHSWg1ApAbCkVs54DUTnFWBBfjQgjpcxcTyADFRiKMr7Jr0Lg+QL+EFMDRMlIObkAByo9PAiBdj7RafOkKLK3JmawylISpQ4ndB6q5ERJIJdX4jbkEip8IB24ooPeIIzBEy9MwCapfT2lEcyYzRkEdn5rSJLDdmd6qr0C1zFpLf8AtgjxEWiFd5iQAQUy0qWfxTD3aPHKid0CucY7DdrJBloBmZe71ylmDFZdQYkS05QBqpWkXnZorSlSlJKZk8mapJqtAKmloUbJZAD3rmYRPkbjk065wqTZPv1/TzhkgEqUpQYFgkasBc8CSTTTq4A8iXUE6WAsnpxPM+kHJVAG5GzpYaA5kukGKMRrVDJitA2HkuWMEzcOAI5hV3jmPx8uWHmLSgcVKCffGbdgSVESZcKM/iP2iYFCspnu32UrI82rCg2DBifo5EPS8GS5go4hTkAmkfQp+nkNeECFtB+FxUB5IckQXFNGUmi7RPDOIsMLPpeM6idSC8LjTaOSejg6I6hoBEiRFZK2iBBidoJ4xxy05Lo6YzQamJBMgSXOeJAuINFEwtM2IymIgqJAqFqhhuUQ5MqHJTEgpAbDQu7aGKEPmzKRGgQAjzLZMBTYtSAQ0Az8M0FMzRHhlNFjLXSKxKYPlKpAkZEOLMBLINGiymAawF3YI5ih/XxvBiwMrcBMYqQ75S4J1SQCOpuPymKjtljSiSojnLfgJqCFHlupPiYtMZhVJmJmCjulWuhUlQ6EKcHRStTWr7SS0zMPPfQOA59tMsKbwAFOCzrBfAFyeZzNuzDNStWU5VheUpTl3QlnSLgc+Aj2jYO0ErkS10zTEpXld1EqSC3E9fGPDDIKio2D08A1+rx6Zh/2jSJUmWhKVzFJQhJslLhIBrXUcIhpY5L6qTpo9BkAgVuan59PCCBMADksBfhHkO0P2o4ldJYRKHEDMfNVPSM1j9uT55/xZq18iS3gLQ5NI9o2l20wcl885JI0Rvn/AE0HiYyu1P2uIqJEkq5rLf6U/rHmTv8APvEN+fki3jGNRpcf+0fGTKCZ3Y4IAT/qv6xmsVi1rLrUpSjqSSfW8NPH1/qHEMI8vT4j3RjJEfj6t6GFDgfkP8CYUYJ6kpIEN7uJSgCOx9GjxGQ93Du4iZIiUGNZkgXujFrs/Ya1sTupOuvlAqDF9gpyikAxDWnKKwW0oRbyA4js1MCtw5hxND0gORsyar2Qb5S1n6xqEpPEwZs9CUBgkDp744//AFSis5On4ItgGD7PrQlisKPjTxiZWzCEkks0W3eiA9pzHTQxx/JKUsnTsjFYKcTIlRMgQkw9Koq0TTD0LhyjFZJ2mgzTKc5wMxDFmprbURYJVEih0GJEwxCYeDAZiWWuOzTSIc8Vm0O0siV7c1APAHMfJLwowZNWNIamfGOx/wC0SWKSpalc1MkeQc+6KDF9tcQuyhLH3RXzNYa0Cmen4jGBIdRCRxJAHmYosf22wsv65UoW7sP4OaEeceZYjFrWXWpSjxJJiAwLDtNdtb9pKlD/AA5QADVUSaA1oKBwW1jM4ntFPnEpmTCQTUWSdwJsOTQGr5HH4GIZAZR5EeTDQ/CEbGpD5xemgs2npERLBzQcdPPSJm+f6UI8IYpANDXjr52PmDGMMQsEAguDY099jHcJLXMUtIllk6kpAPgT8dIkw0sEkApSEh1FwMqeJAIPpAONnd4QEhkJ9kWJP21NqfSFnNRKQ03N0guYggsaEcf6/BUMVz9f1LfzRyRtcjdnArGiw+dPUgjOORMCYnZi8pmJxGeX/wCFICh+IEpIPiYymmCUHHkJmTAKkgczT1LfzQFO2vKH1gTyqfNj/NAIwqbiStRrWasi3JIB9YlkyppogS0fgQl/4lOfWDuEod/xfNVMuYocW/v74USr2XM+tMW/4lfAwoFmPZ5cp4lRKB0YxwIIhAR9GeHYwoYw8K4Rwgkw9CIY1jUh4t9nTOMAy5QOsEy5HAxDVpqi2naZdhYEEoMVEhBGsFom8Y8ycK4O6MgxS4FmrhkydA02a8CMRmxq2gTaczLJmKSWIQsg8CEkgw/GY+XLQVTFBIHHjyGp6Rlds9tZS5a5csKOZKk5jQBw1rn0hptJAjbZktl7UxH0pGSarMtSUkklT5lAF3d/6R68vGpQHUoJHEkAeZjxdE4pWFJooEFJ1BFiOcPmYlay61FR4kk++OTTTisnVqtTdo9RxnbvDS7KMw8EBx/EWEZ/H/tKmKcSpaUc1bx+A9Ixkch7J0WWO7Qz537yaojg7J/hFIriqOfP9jDJs9KaqUE9SE++hgBHvHH+f1F4BO2JZojNMPBCSR6s3gYgnbWXwQj8a3P8KN4QLCWz/N/UW8YjmTAKktzJA9RQ+MUv0mYtYTnWSaAISEP+ZW96GDZPZpanUUI3aqK1qmEDiQkjhwMC74MKbtiUmmZzwSH9zpMcw+MKl/u1oSpmURk8h4aQbh9gf4S5gmqyoIChLSJdSUjQA/WF4hm7FQFSJiHBOcuVOdxQF6RpJ1bAmm6RVT9oTHIM2WkDRIVMV5MUg+IhkjCmcoJecviVES0JAuSBmoPCNLhtioNauS9BpV7sLsIAxk4F5ctkoffUPrN9V/sj1PSJuVIpGDk6QKUJ/dSEtLepq8xXEvVuAg8bBWHdg16vpy/WDMJsEJ7tS1pQCAoE5iGFQ7CjwUvNLcJJLipJSQ71yqu1LuDwie1yyyz1FDECt/4QkJchZDGrABwHo9wNaxTykrSrNLKkniNRzGo6xq5SEqBCnUoBkhiQC4qoqfTQRHi0LCTuslSVJCjlCbVY6RtvgFqt/bJn1T5c2k1Ilr0mB8hP3k6dbQ/6KuQCcoIU29dPJjzh+J2QUg5ikMHAqX5OAwOtYDw2KVLoGUjVCqp8PsnpGv0fav05RY4XaCcu8z+P6woHOKwyqnMg6pOYseRSGby6R2HyScY32ezmWRDDJiwmIYkGG5BH0SmfPuIBkjqZTwYZIiaWUIS62AcB+ZIA9SIE9ZRVjQ0nJ0RYbAqNWpB6cMBoxgyUyeUcxKw1I8+Wu5M7Y6KihiEgiI5wa0JEujiKrbW2kSEBUwhnA5vcAAVMLY5McYk5auVBwNW+HjFBtvtlLkumW0yZyO4nqR7R5DzEZTafamZMBSklCD7TMCtqOoiwZt12jOK2lLsFZjwQCs/6YR6ng6h6We0NpTJys8xRUdOA5JFgICUs1YVFnsfKrQFM2qdEt+NQSf4Uur0iJOJmrsT+RHvVMNP4Yi2UotAOMDzdoy0XWkHg7nyFYGTseYs1q/21qWPJOVI8oMw/ZxRLBWXkkJR/KAfMwu4NA69qsHEtZHFTS0/xLIiFONmr9nKPwpXMV50SfOLXD9npf0iSLutN3cgVUT5NB+IwSsmZ1FR+jA1NQMKpSutSPKDH8maX4qzNT8BPylSu8YCoKky3cgewipqRrHcNsBZDhKE0eiQT5reNht3CtPxQSKhMoJ6mZIH6w9MtLJoXbeLhioXbStPOBNbXQY5VmNGwD32UqcFBUXdi1mGvCLiTsJIsl2FWa3SjvQQUR/zPSXS5uqLHLVnemoaxP3rO1YSwgOBwyVYzDIyZTnBPMMWrc2i02XhR3OLPBBbyVEezikY7DoA9k5iqlXlqPB/DSLvCbK7qTPTMWlHehgXoKEOczDXjFNJrIuqvr+xntnyf/TMUf/IPfKitxGHzScLVmE4+U2NHh/okrDTMMrEhfeKCiUNmpkoAnP8AY9Yz228bKC5ciQCyAQVLNgs51PQMT0oIpqzi4NX2JoxkpX/JldtHaNBLlnT/ABFBnDgboPvPUamJNnbISpAJcFyALAUd3Z7Vt5RzZOGQc2YClRQkEvUUu8WGGRL7zfBQn8G8W/ENbvyji5yztcti2x59Hy5ScqApWZLeyCpRFCz6eHOFie8YdyAxIuz01Go84NmS90ZUnKXIKihmuHZ3PWI8NPKHCWZQ0SokD7OnnzENwznBO9oEzCkKFAKkub29r5rDJqVgAO6XG7cE/hJp5QZNnKcZUqa2YhKb3zAufjDjhXUkTFBL6EuQLgk0CfJ42W8GxRXrwgyqBBSAa1SB6VJrAn0BAlrOWW4djmObkAnjFpihlIEpDpsQz5jxDv41iPuaOcz9GD81Wg16ZNrgzSdmTVAESlqBsQhRB8QIUaFBlIGVcslWpBce8QoX416W+d+AcnbM5HszZg6KVTwe1osJPbDFJ/zSfxBKveIqpCdyYeSR5qB9yTBGy9krnryo6kmwHEx272uzj2J9F5h+3+IFwhX5SD6GL/aMtWPlSqKk5SVF9SQwysXbVz6w3Y/ZeXJYnfXxNh0EXgic9eTVBjpxi7ReYM55YUjShTqkgWP663iOcTFbhcUqUvOi9iDZQ4H4HTzBttobfw6kVWhKm9lRCVJNmPAuRxfmI0dSwuBnO123J2GwypkpCVZWzFRIygkAEADeqeKW5x5BjNq4jEkTZilqcEZjQbtwHegfRrx7X2l2lITgpktagVLkKFqFWQgChOVWZqVZ48fThh3CXJYJYAE+0dWFHbKH90LqS8DGIzBdnjNmJSou4SftM6CsjfJszW1gpPZxHeKSpSikM6XoHQk2oLq4RpNiJR30zI2VJmIQrd3mky0BgK+0SHFOkDzS8yaztnIBFXygJccbeggPgMQBGw0JZgAOjcIJTg0gUBJF7Us2lTfyiagBL1Hoz3N/loiw2ICxoA9cyt6zuE8L149YSx0nyTIw6QajrR9KUf3mHAm9XGjDXrp4xJLId3egsXsfhpxblDUAVINagH38TyPOkYAJhkj6XLGu+oPwEuZe+oi8wmFSUhRUEJSsF17uYJkoQ4CmLOFXaKteEBD5lhnBCcwdk3OUua8tTA6Nmyr5ATrmA4i2pvBi2gyqVFn2gXJX3ndTUKmzVooCCwBBul39kQKmQHCbu1TQB+Liv9IezB7JsL+tKNCDsU5i3CmrvQa/rAbbdsywqAO6/wCZWAScsoVTaqlPpa8WCN0spyOYJPGwUBxo2pirlqP0iYzlkIFACGdRqaUfR3iwmzGYA1NanTUUNGrRtYzAD4iSaElSAXqlRSVDioprTrA6cDLAzMFv9rePF3NfGLBeHIAOVnDi5J0ccTUfJin2ltxnRLqos+qUEH36Ny8xwsjJOTpC2rtDuzklgZyx4hI428h8L1kjCLS5ILOQSblTOa6msPwezlTCFO+YkqN1XqSISttJmHuwhncGo0fRn9Yn9sln+Cpf1LlK1EAEUGU0UmzFgcoOU31ggLKlF1JTSjlWY00BMZxO2Z7uhB6hKze9qQ/ZW05i5w7wUAVdFvjyihHay9SkKICnYGoS1tWej6/GEcKhQUEqUQ+6VqAB/EEc30g8zZKJaCUOsjVKm/rpaK1aiqiaejcKKgtCHVzcgASgApsa+ZzX5ADrwhScXNLOGYunKEhJLfZYVHyBryVLXlqrMpqkqBNKkk2DRxAVMWACkE0Bzk05hIajesAxJh8YqUt1I1JrXMTwD3/SHTMYpQUkzEAKJUXo5OhPwFYZMkZcwWSSn2iBQci5MRqkMS+Z0gFNBYilCwEFYwA7h1sC5lip+qpXKhNxChS8IogHvCH0AH6iFC70g0ATNlzUSlBklWYmjikpKnu+qo0/YzYBkyiokpWslw9AAo05k8TaGyJLoJAFSUvvf5s0BQDk1jSlmrbV7Q85XwLG6K3AY9apmUqLFcwAED2UAH7PMRcksL2gJEgljLSwGqisZhwSl6DmacjBCVhaSKjQ2cHUEF4Ev2MgDCbcUpIJlhyAWB4zDLGnEP0iv7cLCESphRmyrGZlFO79kkB6mxsCNXi0VscMwYMzDKkWJI9kCxJPjGS7fbOErD94VFzMQlIDtZZJLkkmh1+ECbX6Qq1yUO1O2E6YlUoKPdsoAUcJILpcJDu4dqFoOwqD3aQFte1n0AP1WbzBjJShTMxYEbxpciNlsjEpKUkEndYgk+LDmz3FDG5CsI6jZKCxU6lEbrqJBcuygbDM9efGLbYOwDNVlBIlp9pQ5/VTpwPLyhYDAGcrIln+soAME2ze8ARuMFhEykBCAyR8ueJh4x7A2eW9pNlzcKspLlBO6STXXWnGA0Yo+2hRdgDZxb0LCvXx9Z2tspM+WULF7HgeIjyjauyJuFmsQWcsbhQ8ucM0gqTLnCYsTQWBBqKs9iaOadYIzFJsHYgFgdbsNdXjNYUlwpDOLD7L0ryqY0cmSoJGZLLoo/d4UGjEGJvHI+HwRA5Syg/CoBfprxakSSZRJoKtQVe4A4v48IrMRthCVFLKUQdA+nM9IaNuF3ElZ/KG18oFm2svQptfCpb0A/vEc1BZgVaaMDzd4ppu2JhUgd0tAKgzvd6mqecXRa/nU662f3GCBporsKsd/PelJYemiXFdOMFzJop9YkcTTW7mmvjAOGUDOxDsN5I5sJaeEGSxc8uIBr7uN4VmRyZhVEMoAhmJG9Q2elD4xQ4zZSZJZCClJ4kmv4lBz/eJMJInrRMXMnmXLl5QVErZlEhIASHvy1jmN2eUJlTO+M1M0KKCM7EJICjvVF+ECVuJbTqE8sKwEzKg1AZqFy7u7BJrp8mA1YRpi6MGURpR+Q5xcbKxboSEuWBCnKUgPwUqtn5wLOnhallqiWp9TQjiBCpYQbdyIOznambNx0nDqTJEsrylpSHICT9YuXoKxJs3BL7yZMQglKSsFimlT404RTdkw215AY/vP/rUYtsJiHmLRYZlk6vvUHKKT6JadpSosJkljdi1iXYvx0h0xLDMSmhq5AzPzao6RCucLJTmNGAy8bV+S0dVJcbwCVuHCsoAe1AQeFGjd2INWkBxnSQ1b8au+o58ojXOcZQk5UlxQEU1UGL148YccKHCt37LgWs78BCOQBgAQDYZgpuBIuPnSMAgxeLclSjU/lFLbrARAdpqItnIZwVlJ4O5Ff6xOFpUXyAAaqCj79IIlYRRQcqXfXJRgbPUpeMEHBA1bo6vVKWMKHTNkBZc5qU3TMbyakKNtNZdbO2gpeRCZaXzS1KdRoSlU0J9mtA7jxjSYqVnTl0N/geRF35RmtmpUkgy0hTV3l5XIliWlgxLMDprFbtPtTPzKlfulOQQkEqBFmLh30veBLkVFjN2OoLUUKmJcqO6shq8j8tD1YqdIlzF51OiWkgqIVmNyDm6gObNSKvZXaeakhK2WkqyupwpyL5upFMvG2tqrG5hlUyuObKX4AjIBw0g2g0xsna2JnL7oKR+8mIfKofuglSlOldLhg17xXduVzFolSgoLAUVF7uAoPUAmim8IsZW0ES1ZgJaVOovlLusJCjQ65Ui31Y7isck75Y2qlNentPrb+sTk10GvTIY7Ad3Ikkp3lrDl9MoUEtfV3pBOBmE90jOZYL7wCiQlIJJtWoIDHyju3cUMslIGVOda2YAAhGUEVbU+MHTtkS6sWAlTVEA1cILO7/WItxgrKCWknECVKliXiZo71MxaMstKc3d5iSs5n0IF6ARktsdo8WlSR382v3lCuoZ4t9sBSRhkoG8nCrVp/md4FEWcsqjnhFRgwZiDnTvJUS5a5HXlxirYqyEYCZNXLSpayc2pL3JAFYhxm0Z0leRCiAUlbBRAu1hxpWNfsjY4OHkuH3UK8WBfzij7S7JV9IUrKQgSUpCm3cxnJo/Fnjbew3miLCTFzVoC5mcAZnVlBqxCSUDM+hEX02UcpOYM7MCXcg6as3SMv2cx6s6kqyjKNWIJFHFK68YuNobSSkEbpYnda7igu92a36q2FAicapJxS5ZAVllpSQAGdSS6RpQNbWCMbmVtXAJJPsYQrDllK3VKJAoSXikwM1wvgpQfSwURy0+WjXTtnPtJMz/ALIkj+GQ596T4Q0Aan2pFPs3EKmS0qWtSiJ80pKlKJGVEkgB3+1YRYrmkglzZ3P/AObNFZsJKO6lFZy785QYE1IkgUAPDSDpi0nMBmtujKweguE2d6A+EB8sbpAmAKTNxGRynvWBINsiBUfCDitNc4DJBIqQ9Q4v4xV4OUM04kpzKmqLu7CgdgOL8OEWJLFlA5VJoWIBce0rddqcOmsK2AiASrCYvL7JXIYV+8dekRbUymTgkaIROB/ikn/fD8NMT9GxCRR5kpQ/CErevKn8Q4xTzMXmSeCfZ/OpL/8Axjzic51D/vRr/Oy1wklKUgBR3jWtiCQGAtTUwxMgCZMy/wDZWS5eutobhJRQhcxSQx9kmo1DjxIjmysPlE2YVJCVS5qUAqGYk0DJd6sYVPgo3mWQfszJH/E8OdSov4SzBWCw6SZhYZipQFa34PbnGg2OMFLEqce7E5IuZi3Ci4JKXaz0aM9g8GUTVLzJUneDoUDc8vUReT4JQ4lYaZrKuEpAqSygD1QC3y7RxKEKdQZRsCBfp8iFtWYVyygsCWYu4odWFPKNh2FRlwSAdFTLWpMUI1W6BhRsx3fKShWZBCRUnIzaCv1Yjw88rBUklQ4swB0zf21jb9tf+jm9P9wjD7Pw6pUvK4KVF3GhowKSIPDo2NtncbJmMCguauSeVK8HiGWVMHCgRV0mldTXjBiSompAFaWJbS944teVIIKWN7Ega2s0ZpMSyI7QWmiFpA51L6uYUdRKJD36OfjChgA+z8YtISczuXJIFXNr1ZouJqZWIAzjeHsmgUL2LW5RUyJYygBmAFi4AoXBPjeHKBoQcg0N8tyT09Ik2PQ3F7MVISVJSZgDkUL0FHTV668ozsvarFSgkgrFOG9csbv8Y2GC2uMv+JQimvEDz1hY/s9Knb/sq0Uk36psrrfnC8GKtCqB3J3dTdvWCUH3+4GGTMCqXRTEOKh2p1tDQd3wPw/WOfssJLsK1zelIlWqpqaO39oiSqqfnUQ4q1+6eth+sCwkkpVSfnWGmbal3f8AiMRyTUvz90dWplJ6H3mNZgw4kgUJFS1SPKHzZhUAFF3Cb1q/OK5cwNccvOJkzN4VH1dOId/njDbmbBJIHdlSkBKSoHMQBVL1BpW0D4qQmYpSluSo1LkE2a0d+kBvD4w5TP1UPQwLZqRDLlSsOUqQQopVYtlowDC71UKgWN40I7UZV5jh5feH2jUK9lg/5W8DGJx61qVRX3WoLqzUHj6QfKSUgAlzT3WHKKuU4rJKKTZa7R22mZMlrCMhQC2QgXdyzXiuxu2VABRNCGLkli9Kaps/jSB5kyvgfd/WA9qz0KQEzDlzFgu4H4wLjmK9YSOpJspJKgnAYwOsLASVLUsCjELIZiBXlpFzNnJNTvG4AAY1s2W36iMhggpChJm+zeWtNcr1BBF0FrWN9HGn7ug3w6gXpY6N15WfnF0/SCZJgtqnDqC5QtRipQKkLASHISGZSEHxbR4pdqYpS5s5SwylLdQrQ5nIrXWJcQu6dFhTcnLkWFQsD+I8Iq504qWT9o/7UmJT4ozZbYzGGYhEpIYkhIPFz6Xh+MnJQcoQFMAhKiGqLkUsAAXe6hEWAOaeDQBCXq92y6a+0YstpTQECid5iBz01pavQxot0FtFZM2qhK0oUkup7DMalmuGu/pFphsVLUQlJIL7262V78oB2bs6XWYtGdTkPXkaM58reJiSZLlonpCRulisCtXINjWjcIo20jLkttpSlSUd5kKkA7iyCEqq3Gh5dY1XYeY+DQeKph85qoyiRhxKKVhRerJUqv2SQSwbiRSBcVsxAkEPleYlilZSBuGl3ars/OKrGQOnGu7Nv20P/Jzeg/mEYbZ+KXMllSw6QW3Qny6xBK2YhLuuaoN9tRHiHr0g2TIRLDJsa+0bjVrWjXbsOFHb2PlykhLjMC9UkAu+pILmOJQogu6Mu8KAn4Uh86UXCgRvUG8dOehFKRF35up1G2tPPRo10IQJUTUFXgW82hRHPwSFKJduTn0hQTFVsjaGUhCjR917OdD90nyNeMXuIG631jxYKSA3HqYxrxpNm7QzywSS6WSqtafu1E8LpPMDjCyXZRB2LQQlKSkuRViAVg5lAAmzuPIxzCLKKBQIF2J9x+BNTHciioEgHQZklVbNQjNUM+nhDHZRZ2CiBSrmjp4pajaNE+Qk6tsEhgku1i1W6O3jFfjsWAkFKQ5JBS7gau4PKDVY9lhRNa7pJDAD38ucXODxGdgPn5cROUfAmJTtNbuyaCl46jGzDTda1jy4Rusf2eE1O8muihceLVjEbc2NNwzkin1VNTx4GJ7XeeCMnNdjZWIWVEd5LcXD34xOuYv7Uult4frGXXPmE1U3R/jDCVfaVF3pRF3S9L5WKJJGZ+LMYRnn7SvPhEODwwCRxID1ggSmPyY4pOng35+nELU9D8iD5eFmqDpWjS6m82ERYEDNvJKgxt8eUWIn4Yf5RHiu9OKjxhopvLL6em2rbY1Wyag5ZRPJa/iuJk7PJ/ygekxXl7cRLVhuCx+b9Ry9ISpkj6qpluPJtERZ55OjYvP7Eh2aNZCuRCln3KgHaOzkZcvd710upZ8cit4wYJkp6Tpg6+Pz4RVY8qck5lDRVD6gtE5Y4JaiSQIlAQwUOjGqX1SXt6eMWODx6nyrNFUCgL+Givfa7RWDaZO6ohaeG6CB916QdLnJCWIGQ2LbpHMXfmHbyg5RDa0d2qSFAlTsQoWZQauU8xpxiumy2Ulq76h1GVx6NFnScgyyrMoA5FaqAqQeCgWU2t9YBkDdQpVClTEfeShaW8cqIDljIUg3ZqGCiQC5vyRu0Ojl4ixWLzrVZtb0r7IPk/ld4IWhkBCTVvRIbMToLnqdYglIKA6Qwb2uX3Xr+Y+EaM7A8MLwM4y2ClpQKnKXChZiAA1ecSYrE51pNCwZ3qzu1h5tFapGYO4SLk6k9Tc9IjlKSHZzFPld7TKWaL5W0wRlJD6WGtXIr/eCZm05fcpdKH7xQDZRUISXY6sYyGbgPH5rDZiQaXDu1bnX0Eb5r5E+ReGvTtOXQOEk+0ognxAALdIiONQxYi5qEkP6fLxlgs6GF3h5HrDfMmMpw7NIMegC6iaOGY+ZDGJsPMQ7qWGYlNqW9oiMlMWToPKGoW1/0ii1UG4Ps2WeT9tB/MB/thRjjOOj+ZhQflQfw9IoI2fi+7WCXKTRY4pN25ihHMCByYaIsY3aJm4HU5T7JdnBqlQawLjygeeDmfeGUMlSnLDeN9Rz5wD2exmYd2falhSkc0scyfyneHjBkycreOY5SnLYUzWyvSoF/u84i1THBjLCgBd+TEA08L8YttnPLmJS4JAvQVtk6284pfYS+Zdn3662HOnug/Cr9kJBKjl1AJUWyknoAYBj0OTh2HHyiLFYFExKkTEgpUGIP9DBWCw+RADudTE+XlD0KeR9tex4wzTJRJlqLEGuUm1btpXzjIGPfNq7MROlKlqFFAh9QeNY8Q2rsteHnKkrG8khvvA2I6xiUkFpJtpB2E2aZgcLQOpU/klJhSVSEhPfSVhTV3liutHDeUWmElYJVsyT+Im/4o4tnpaOl/EFycFOCQBOQWADEzBa31ekSpw2JYMpCiOCy3q2rxCOzsp3RiFJ65eXThFVidoKlqyomqWBQk0BtxJ4HzhnJIs5RissupknFJH7pKq13kEjzMBzdoKRSZJQOoQf9vhACNtTRXN7uHLzgHETyolRLk1cxN6i6JS10uAnae0M7BKEI4kJAfyEVhJFQWPKnqKwUlyK0Hl7oaVV/p8InudnO5tu2BS0TASrKkkm9jZrnXq8TLUo2bnavlQ9SB0iVZHB+v6C3mYYFFVtbAekU+Rh3kYWEsaAgggihSR10+7zLNDvpWYVas1Kj1AW7eQ8Y5iNnuW+tXU06kxUrllMuYpzuKSkaOag9LjziiSmUjKzSDHJS49ovvHRxpzb5q8MnTnNTTixL9KN5DxMVeGBKU9HBp8fH1h65Sme41IKiRzIvCqK3VYLTYSudwB6lv1JhqC5cxFLLihDdT+sOSGIgNfkKvsPIHIQzJzh6ZvzQx0qGoBHkYnTRJoihhMTZYa8EUYYYRE+Tp5gRFMQeHxhkGiIiFDmPKOw41EcIiI80LPHoFwrCYgoUlQNUkEeHy0bnBYFJSVy1nLNZQDBkitOoJI8BHnoVGq7LbTZKkm0vfb7hoseFFdYSatBRZYuSEzAHO8BpY5t0W4xNsPAqOICSBQ1IFmdhXx8uURz8YJkwGUQpNHUNGJJ+HnGj7KYd1Lmq1dIH4SXPV/jE4qxmaFSDDXIiYxHMIEVoQZ3wFKxm+1+wU4hCZiR/iyTnTxUEnMUHi7U59TGiBSYjnYQEULGFpmZ5XN7SzFBmT4h/wCaK5c1y7JHRIHoII7S4AyMQtDMCcyehrTkC8VgmUjgkpcMg5S9Dc9P7wxSuUQpXD+8iTQjbJH5QstIiC+sdTMbSBQB6lPDJk5gY6qY8MD6wyS7GVdnUlSiAAK6VJ+DaRJOxAlpyoLqNFKDD8qHsmtVa8ojdiT5fPT4wOghS3YBqeofzLDzisUmVi10Sz8aUIypO8WMw0ZIbdTWz38RzgGbPKZYSQCpU51C3soQz8Lgtyg7DgByatUvqrT1aKvuSZyibA09z+nrFdOs4HXFhS5hQxfdVxsOILeyfBqxLKxO9diLN7w147LloUcqrKprR7EcOkBqw5Cm+sHB5kcALGnzo0dryZJPJaZ0LLFkr0UN0E/eFg/G3HjAyphC2VQjkxHFxAcpQJL3HmfDX3xYISFAO5ULNw/p82hZJJ2LxKxfSASeXzeJAsGxr74YMMNA3GGLESaXROSJM4qNY44iPNDCkwtCkpMRqVHA8NKodIKOKmHjHITwoca2QmFHIUdxUfF12X/6lHMF+e4YUKA+Ah/Zss/4x/KY9A7KfuU9IUKJ6YXwXqogmQoUOwA+WHJNYUKAgmF/aagZ5JYPvB9WpR4xkKFHJqfY558ilw+XChRBiMeLCETChQgB6449PnhHIUZjdjBAM1TSy1Kp9yoUKOnSKw/wQYQ7p5lL/wAK4jxB3z4+8woUdK+zLdDUTC9zb4xbbXP+Ir8vu/oPKOQoSX2FXBBPG+n8R/kg2WafPAQoURlwhf8AQyYY4r9PdChRMgMaIxChQ6CNJ+Md0jkKGMRPHIUKCE//2Q=="/>
          <p:cNvSpPr>
            <a:spLocks noChangeAspect="1" noChangeArrowheads="1"/>
          </p:cNvSpPr>
          <p:nvPr/>
        </p:nvSpPr>
        <p:spPr bwMode="auto">
          <a:xfrm>
            <a:off x="116681" y="748903"/>
            <a:ext cx="228600" cy="228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GB" altLang="en-US" sz="1350">
              <a:latin typeface="Arial" panose="020B0604020202020204" pitchFamily="34" charset="0"/>
            </a:endParaRPr>
          </a:p>
        </p:txBody>
      </p:sp>
      <p:sp>
        <p:nvSpPr>
          <p:cNvPr id="11269" name="AutoShape 10" descr="data:image/jpeg;base64,/9j/4AAQSkZJRgABAQAAAQABAAD/2wCEAAkGBhQSERQTExQWFRUVGBcYFBcYGRUXGBcYFxUXGBcYFxcYHCYeFxwjHBcVHy8gJCcpLCwsFh8xNTAqNSYrLCkBCQoKDgwOGg8PGiwkHyQpLCwsLCwsLCwsLCwsLCwsLCwsLCwsLCwsLCwsLCwsLCwsLCwsLCwsLCwpLCwsLCwsLP/AABEIAMIBBAMBIgACEQEDEQH/xAAbAAABBQEBAAAAAAAAAAAAAAAEAAIDBQYBB//EAEYQAAECBAMFBQQHBgQFBQAAAAECEQADITEEEkEFIlFhcQYTgZGhMrHB8BRCUmJygtEHM5Ky4fEjQ6LCFSQ0U2Mlc7PD8v/EABoBAAMBAQEBAAAAAAAAAAAAAAECAwAEBQb/xAAqEQACAgEFAAIBAgcBAAAAAAAAAQIRIQMSMUFREzIiQnFSYYGhwdHwFP/aAAwDAQACEQMRAD8A6qdZoLTjaQAhMEhEfS7EeEpMPwuPNucXEjHaEtGew5arPBwmOxAMSnpplIzZrJConBitwc90iDpZjz5xpnXFkmaJ5BrAi1Q+WuJNFEywyiHlNIFlTIIzxNjoGmIiFSWgudLgVaYKAMKniIloflrCMuGAMComSYaZPCHd00Yw9CXeONEqAwiNRhbCMyGJ5UoiHSWg1ApAbCkVs54DUTnFWBBfjQgjpcxcTyADFRiKMr7Jr0Lg+QL+EFMDRMlIObkAByo9PAiBdj7RafOkKLK3JmawylISpQ4ndB6q5ERJIJdX4jbkEip8IB24ooPeIIzBEy9MwCapfT2lEcyYzRkEdn5rSJLDdmd6qr0C1zFpLf8AtgjxEWiFd5iQAQUy0qWfxTD3aPHKid0CucY7DdrJBloBmZe71ylmDFZdQYkS05QBqpWkXnZorSlSlJKZk8mapJqtAKmloUbJZAD3rmYRPkbjk065wqTZPv1/TzhkgEqUpQYFgkasBc8CSTTTq4A8iXUE6WAsnpxPM+kHJVAG5GzpYaA5kukGKMRrVDJitA2HkuWMEzcOAI5hV3jmPx8uWHmLSgcVKCffGbdgSVESZcKM/iP2iYFCspnu32UrI82rCg2DBifo5EPS8GS5go4hTkAmkfQp+nkNeECFtB+FxUB5IckQXFNGUmi7RPDOIsMLPpeM6idSC8LjTaOSejg6I6hoBEiRFZK2iBBidoJ4xxy05Lo6YzQamJBMgSXOeJAuINFEwtM2IymIgqJAqFqhhuUQ5MqHJTEgpAbDQu7aGKEPmzKRGgQAjzLZMBTYtSAQ0Az8M0FMzRHhlNFjLXSKxKYPlKpAkZEOLMBLINGiymAawF3YI5ih/XxvBiwMrcBMYqQ75S4J1SQCOpuPymKjtljSiSojnLfgJqCFHlupPiYtMZhVJmJmCjulWuhUlQ6EKcHRStTWr7SS0zMPPfQOA59tMsKbwAFOCzrBfAFyeZzNuzDNStWU5VheUpTl3QlnSLgc+Aj2jYO0ErkS10zTEpXld1EqSC3E9fGPDDIKio2D08A1+rx6Zh/2jSJUmWhKVzFJQhJslLhIBrXUcIhpY5L6qTpo9BkAgVuan59PCCBMADksBfhHkO0P2o4ldJYRKHEDMfNVPSM1j9uT55/xZq18iS3gLQ5NI9o2l20wcl885JI0Rvn/AE0HiYyu1P2uIqJEkq5rLf6U/rHmTv8APvEN+fki3jGNRpcf+0fGTKCZ3Y4IAT/qv6xmsVi1rLrUpSjqSSfW8NPH1/qHEMI8vT4j3RjJEfj6t6GFDgfkP8CYUYJ6kpIEN7uJSgCOx9GjxGQ93Du4iZIiUGNZkgXujFrs/Ya1sTupOuvlAqDF9gpyikAxDWnKKwW0oRbyA4js1MCtw5hxND0gORsyar2Qb5S1n6xqEpPEwZs9CUBgkDp744//AFSis5On4ItgGD7PrQlisKPjTxiZWzCEkks0W3eiA9pzHTQxx/JKUsnTsjFYKcTIlRMgQkw9Koq0TTD0LhyjFZJ2mgzTKc5wMxDFmprbURYJVEih0GJEwxCYeDAZiWWuOzTSIc8Vm0O0siV7c1APAHMfJLwowZNWNIamfGOx/wC0SWKSpalc1MkeQc+6KDF9tcQuyhLH3RXzNYa0Cmen4jGBIdRCRxJAHmYosf22wsv65UoW7sP4OaEeceZYjFrWXWpSjxJJiAwLDtNdtb9pKlD/AA5QADVUSaA1oKBwW1jM4ntFPnEpmTCQTUWSdwJsOTQGr5HH4GIZAZR5EeTDQ/CEbGpD5xemgs2npERLBzQcdPPSJm+f6UI8IYpANDXjr52PmDGMMQsEAguDY099jHcJLXMUtIllk6kpAPgT8dIkw0sEkApSEh1FwMqeJAIPpAONnd4QEhkJ9kWJP21NqfSFnNRKQ03N0guYggsaEcf6/BUMVz9f1LfzRyRtcjdnArGiw+dPUgjOORMCYnZi8pmJxGeX/wCFICh+IEpIPiYymmCUHHkJmTAKkgczT1LfzQFO2vKH1gTyqfNj/NAIwqbiStRrWasi3JIB9YlkyppogS0fgQl/4lOfWDuEod/xfNVMuYocW/v74USr2XM+tMW/4lfAwoFmPZ5cp4lRKB0YxwIIhAR9GeHYwoYw8K4Rwgkw9CIY1jUh4t9nTOMAy5QOsEy5HAxDVpqi2naZdhYEEoMVEhBGsFom8Y8ycK4O6MgxS4FmrhkydA02a8CMRmxq2gTaczLJmKSWIQsg8CEkgw/GY+XLQVTFBIHHjyGp6Rlds9tZS5a5csKOZKk5jQBw1rn0hptJAjbZktl7UxH0pGSarMtSUkklT5lAF3d/6R68vGpQHUoJHEkAeZjxdE4pWFJooEFJ1BFiOcPmYlay61FR4kk++OTTTisnVqtTdo9RxnbvDS7KMw8EBx/EWEZ/H/tKmKcSpaUc1bx+A9Ixkch7J0WWO7Qz537yaojg7J/hFIriqOfP9jDJs9KaqUE9SE++hgBHvHH+f1F4BO2JZojNMPBCSR6s3gYgnbWXwQj8a3P8KN4QLCWz/N/UW8YjmTAKktzJA9RQ+MUv0mYtYTnWSaAISEP+ZW96GDZPZpanUUI3aqK1qmEDiQkjhwMC74MKbtiUmmZzwSH9zpMcw+MKl/u1oSpmURk8h4aQbh9gf4S5gmqyoIChLSJdSUjQA/WF4hm7FQFSJiHBOcuVOdxQF6RpJ1bAmm6RVT9oTHIM2WkDRIVMV5MUg+IhkjCmcoJecviVES0JAuSBmoPCNLhtioNauS9BpV7sLsIAxk4F5ctkoffUPrN9V/sj1PSJuVIpGDk6QKUJ/dSEtLepq8xXEvVuAg8bBWHdg16vpy/WDMJsEJ7tS1pQCAoE5iGFQ7CjwUvNLcJJLipJSQ71yqu1LuDwie1yyyz1FDECt/4QkJchZDGrABwHo9wNaxTykrSrNLKkniNRzGo6xq5SEqBCnUoBkhiQC4qoqfTQRHi0LCTuslSVJCjlCbVY6RtvgFqt/bJn1T5c2k1Ilr0mB8hP3k6dbQ/6KuQCcoIU29dPJjzh+J2QUg5ikMHAqX5OAwOtYDw2KVLoGUjVCqp8PsnpGv0fav05RY4XaCcu8z+P6woHOKwyqnMg6pOYseRSGby6R2HyScY32ezmWRDDJiwmIYkGG5BH0SmfPuIBkjqZTwYZIiaWUIS62AcB+ZIA9SIE9ZRVjQ0nJ0RYbAqNWpB6cMBoxgyUyeUcxKw1I8+Wu5M7Y6KihiEgiI5wa0JEujiKrbW2kSEBUwhnA5vcAAVMLY5McYk5auVBwNW+HjFBtvtlLkumW0yZyO4nqR7R5DzEZTafamZMBSklCD7TMCtqOoiwZt12jOK2lLsFZjwQCs/6YR6ng6h6We0NpTJys8xRUdOA5JFgICUs1YVFnsfKrQFM2qdEt+NQSf4Uur0iJOJmrsT+RHvVMNP4Yi2UotAOMDzdoy0XWkHg7nyFYGTseYs1q/21qWPJOVI8oMw/ZxRLBWXkkJR/KAfMwu4NA69qsHEtZHFTS0/xLIiFONmr9nKPwpXMV50SfOLXD9npf0iSLutN3cgVUT5NB+IwSsmZ1FR+jA1NQMKpSutSPKDH8maX4qzNT8BPylSu8YCoKky3cgewipqRrHcNsBZDhKE0eiQT5reNht3CtPxQSKhMoJ6mZIH6w9MtLJoXbeLhioXbStPOBNbXQY5VmNGwD32UqcFBUXdi1mGvCLiTsJIsl2FWa3SjvQQUR/zPSXS5uqLHLVnemoaxP3rO1YSwgOBwyVYzDIyZTnBPMMWrc2i02XhR3OLPBBbyVEezikY7DoA9k5iqlXlqPB/DSLvCbK7qTPTMWlHehgXoKEOczDXjFNJrIuqvr+xntnyf/TMUf/IPfKitxGHzScLVmE4+U2NHh/okrDTMMrEhfeKCiUNmpkoAnP8AY9Yz228bKC5ciQCyAQVLNgs51PQMT0oIpqzi4NX2JoxkpX/JldtHaNBLlnT/ABFBnDgboPvPUamJNnbISpAJcFyALAUd3Z7Vt5RzZOGQc2YClRQkEvUUu8WGGRL7zfBQn8G8W/ENbvyji5yztcti2x59Hy5ScqApWZLeyCpRFCz6eHOFie8YdyAxIuz01Go84NmS90ZUnKXIKihmuHZ3PWI8NPKHCWZQ0SokD7OnnzENwznBO9oEzCkKFAKkub29r5rDJqVgAO6XG7cE/hJp5QZNnKcZUqa2YhKb3zAufjDjhXUkTFBL6EuQLgk0CfJ42W8GxRXrwgyqBBSAa1SB6VJrAn0BAlrOWW4djmObkAnjFpihlIEpDpsQz5jxDv41iPuaOcz9GD81Wg16ZNrgzSdmTVAESlqBsQhRB8QIUaFBlIGVcslWpBce8QoX416W+d+AcnbM5HszZg6KVTwe1osJPbDFJ/zSfxBKveIqpCdyYeSR5qB9yTBGy9krnryo6kmwHEx272uzj2J9F5h+3+IFwhX5SD6GL/aMtWPlSqKk5SVF9SQwysXbVz6w3Y/ZeXJYnfXxNh0EXgic9eTVBjpxi7ReYM55YUjShTqkgWP663iOcTFbhcUqUvOi9iDZQ4H4HTzBttobfw6kVWhKm9lRCVJNmPAuRxfmI0dSwuBnO123J2GwypkpCVZWzFRIygkAEADeqeKW5x5BjNq4jEkTZilqcEZjQbtwHegfRrx7X2l2lITgpktagVLkKFqFWQgChOVWZqVZ48fThh3CXJYJYAE+0dWFHbKH90LqS8DGIzBdnjNmJSou4SftM6CsjfJszW1gpPZxHeKSpSikM6XoHQk2oLq4RpNiJR30zI2VJmIQrd3mky0BgK+0SHFOkDzS8yaztnIBFXygJccbeggPgMQBGw0JZgAOjcIJTg0gUBJF7Us2lTfyiagBL1Hoz3N/loiw2ICxoA9cyt6zuE8L149YSx0nyTIw6QajrR9KUf3mHAm9XGjDXrp4xJLId3egsXsfhpxblDUAVINagH38TyPOkYAJhkj6XLGu+oPwEuZe+oi8wmFSUhRUEJSsF17uYJkoQ4CmLOFXaKteEBD5lhnBCcwdk3OUua8tTA6Nmyr5ATrmA4i2pvBi2gyqVFn2gXJX3ndTUKmzVooCCwBBul39kQKmQHCbu1TQB+Liv9IezB7JsL+tKNCDsU5i3CmrvQa/rAbbdsywqAO6/wCZWAScsoVTaqlPpa8WCN0spyOYJPGwUBxo2pirlqP0iYzlkIFACGdRqaUfR3iwmzGYA1NanTUUNGrRtYzAD4iSaElSAXqlRSVDioprTrA6cDLAzMFv9rePF3NfGLBeHIAOVnDi5J0ccTUfJin2ltxnRLqos+qUEH36Ny8xwsjJOTpC2rtDuzklgZyx4hI428h8L1kjCLS5ILOQSblTOa6msPwezlTCFO+YkqN1XqSISttJmHuwhncGo0fRn9Yn9sln+Cpf1LlK1EAEUGU0UmzFgcoOU31ggLKlF1JTSjlWY00BMZxO2Z7uhB6hKze9qQ/ZW05i5w7wUAVdFvjyihHay9SkKICnYGoS1tWej6/GEcKhQUEqUQ+6VqAB/EEc30g8zZKJaCUOsjVKm/rpaK1aiqiaejcKKgtCHVzcgASgApsa+ZzX5ADrwhScXNLOGYunKEhJLfZYVHyBryVLXlqrMpqkqBNKkk2DRxAVMWACkE0Bzk05hIajesAxJh8YqUt1I1JrXMTwD3/SHTMYpQUkzEAKJUXo5OhPwFYZMkZcwWSSn2iBQci5MRqkMS+Z0gFNBYilCwEFYwA7h1sC5lip+qpXKhNxChS8IogHvCH0AH6iFC70g0ATNlzUSlBklWYmjikpKnu+qo0/YzYBkyiokpWslw9AAo05k8TaGyJLoJAFSUvvf5s0BQDk1jSlmrbV7Q85XwLG6K3AY9apmUqLFcwAED2UAH7PMRcksL2gJEgljLSwGqisZhwSl6DmacjBCVhaSKjQ2cHUEF4Ev2MgDCbcUpIJlhyAWB4zDLGnEP0iv7cLCESphRmyrGZlFO79kkB6mxsCNXi0VscMwYMzDKkWJI9kCxJPjGS7fbOErD94VFzMQlIDtZZJLkkmh1+ECbX6Qq1yUO1O2E6YlUoKPdsoAUcJILpcJDu4dqFoOwqD3aQFte1n0AP1WbzBjJShTMxYEbxpciNlsjEpKUkEndYgk+LDmz3FDG5CsI6jZKCxU6lEbrqJBcuygbDM9efGLbYOwDNVlBIlp9pQ5/VTpwPLyhYDAGcrIln+soAME2ze8ARuMFhEykBCAyR8ueJh4x7A2eW9pNlzcKspLlBO6STXXWnGA0Yo+2hRdgDZxb0LCvXx9Z2tspM+WULF7HgeIjyjauyJuFmsQWcsbhQ8ucM0gqTLnCYsTQWBBqKs9iaOadYIzFJsHYgFgdbsNdXjNYUlwpDOLD7L0ryqY0cmSoJGZLLoo/d4UGjEGJvHI+HwRA5Syg/CoBfprxakSSZRJoKtQVe4A4v48IrMRthCVFLKUQdA+nM9IaNuF3ElZ/KG18oFm2svQptfCpb0A/vEc1BZgVaaMDzd4ppu2JhUgd0tAKgzvd6mqecXRa/nU662f3GCBporsKsd/PelJYemiXFdOMFzJop9YkcTTW7mmvjAOGUDOxDsN5I5sJaeEGSxc8uIBr7uN4VmRyZhVEMoAhmJG9Q2elD4xQ4zZSZJZCClJ4kmv4lBz/eJMJInrRMXMnmXLl5QVErZlEhIASHvy1jmN2eUJlTO+M1M0KKCM7EJICjvVF+ECVuJbTqE8sKwEzKg1AZqFy7u7BJrp8mA1YRpi6MGURpR+Q5xcbKxboSEuWBCnKUgPwUqtn5wLOnhallqiWp9TQjiBCpYQbdyIOznambNx0nDqTJEsrylpSHICT9YuXoKxJs3BL7yZMQglKSsFimlT404RTdkw215AY/vP/rUYtsJiHmLRYZlk6vvUHKKT6JadpSosJkljdi1iXYvx0h0xLDMSmhq5AzPzao6RCucLJTmNGAy8bV+S0dVJcbwCVuHCsoAe1AQeFGjd2INWkBxnSQ1b8au+o58ojXOcZQk5UlxQEU1UGL148YccKHCt37LgWs78BCOQBgAQDYZgpuBIuPnSMAgxeLclSjU/lFLbrARAdpqItnIZwVlJ4O5Ff6xOFpUXyAAaqCj79IIlYRRQcqXfXJRgbPUpeMEHBA1bo6vVKWMKHTNkBZc5qU3TMbyakKNtNZdbO2gpeRCZaXzS1KdRoSlU0J9mtA7jxjSYqVnTl0N/geRF35RmtmpUkgy0hTV3l5XIliWlgxLMDprFbtPtTPzKlfulOQQkEqBFmLh30veBLkVFjN2OoLUUKmJcqO6shq8j8tD1YqdIlzF51OiWkgqIVmNyDm6gObNSKvZXaeakhK2WkqyupwpyL5upFMvG2tqrG5hlUyuObKX4AjIBw0g2g0xsna2JnL7oKR+8mIfKofuglSlOldLhg17xXduVzFolSgoLAUVF7uAoPUAmim8IsZW0ES1ZgJaVOovlLusJCjQ65Ui31Y7isck75Y2qlNentPrb+sTk10GvTIY7Ad3Ikkp3lrDl9MoUEtfV3pBOBmE90jOZYL7wCiQlIJJtWoIDHyju3cUMslIGVOda2YAAhGUEVbU+MHTtkS6sWAlTVEA1cILO7/WItxgrKCWknECVKliXiZo71MxaMstKc3d5iSs5n0IF6ARktsdo8WlSR382v3lCuoZ4t9sBSRhkoG8nCrVp/md4FEWcsqjnhFRgwZiDnTvJUS5a5HXlxirYqyEYCZNXLSpayc2pL3JAFYhxm0Z0leRCiAUlbBRAu1hxpWNfsjY4OHkuH3UK8WBfzij7S7JV9IUrKQgSUpCm3cxnJo/Fnjbew3miLCTFzVoC5mcAZnVlBqxCSUDM+hEX02UcpOYM7MCXcg6as3SMv2cx6s6kqyjKNWIJFHFK68YuNobSSkEbpYnda7igu92a36q2FAicapJxS5ZAVllpSQAGdSS6RpQNbWCMbmVtXAJJPsYQrDllK3VKJAoSXikwM1wvgpQfSwURy0+WjXTtnPtJMz/ALIkj+GQ596T4Q0Aan2pFPs3EKmS0qWtSiJ80pKlKJGVEkgB3+1YRYrmkglzZ3P/AObNFZsJKO6lFZy785QYE1IkgUAPDSDpi0nMBmtujKweguE2d6A+EB8sbpAmAKTNxGRynvWBINsiBUfCDitNc4DJBIqQ9Q4v4xV4OUM04kpzKmqLu7CgdgOL8OEWJLFlA5VJoWIBce0rddqcOmsK2AiASrCYvL7JXIYV+8dekRbUymTgkaIROB/ikn/fD8NMT9GxCRR5kpQ/CErevKn8Q4xTzMXmSeCfZ/OpL/8Axjzic51D/vRr/Oy1wklKUgBR3jWtiCQGAtTUwxMgCZMy/wDZWS5eutobhJRQhcxSQx9kmo1DjxIjmysPlE2YVJCVS5qUAqGYk0DJd6sYVPgo3mWQfszJH/E8OdSov4SzBWCw6SZhYZipQFa34PbnGg2OMFLEqce7E5IuZi3Ci4JKXaz0aM9g8GUTVLzJUneDoUDc8vUReT4JQ4lYaZrKuEpAqSygD1QC3y7RxKEKdQZRsCBfp8iFtWYVyygsCWYu4odWFPKNh2FRlwSAdFTLWpMUI1W6BhRsx3fKShWZBCRUnIzaCv1Yjw88rBUklQ4swB0zf21jb9tf+jm9P9wjD7Pw6pUvK4KVF3GhowKSIPDo2NtncbJmMCguauSeVK8HiGWVMHCgRV0mldTXjBiSompAFaWJbS944teVIIKWN7Ega2s0ZpMSyI7QWmiFpA51L6uYUdRKJD36OfjChgA+z8YtISczuXJIFXNr1ZouJqZWIAzjeHsmgUL2LW5RUyJYygBmAFi4AoXBPjeHKBoQcg0N8tyT09Ik2PQ3F7MVISVJSZgDkUL0FHTV668ozsvarFSgkgrFOG9csbv8Y2GC2uMv+JQimvEDz1hY/s9Knb/sq0Uk36psrrfnC8GKtCqB3J3dTdvWCUH3+4GGTMCqXRTEOKh2p1tDQd3wPw/WOfssJLsK1zelIlWqpqaO39oiSqqfnUQ4q1+6eth+sCwkkpVSfnWGmbal3f8AiMRyTUvz90dWplJ6H3mNZgw4kgUJFS1SPKHzZhUAFF3Cb1q/OK5cwNccvOJkzN4VH1dOId/njDbmbBJIHdlSkBKSoHMQBVL1BpW0D4qQmYpSluSo1LkE2a0d+kBvD4w5TP1UPQwLZqRDLlSsOUqQQopVYtlowDC71UKgWN40I7UZV5jh5feH2jUK9lg/5W8DGJx61qVRX3WoLqzUHj6QfKSUgAlzT3WHKKuU4rJKKTZa7R22mZMlrCMhQC2QgXdyzXiuxu2VABRNCGLkli9Kaps/jSB5kyvgfd/WA9qz0KQEzDlzFgu4H4wLjmK9YSOpJspJKgnAYwOsLASVLUsCjELIZiBXlpFzNnJNTvG4AAY1s2W36iMhggpChJm+zeWtNcr1BBF0FrWN9HGn7ug3w6gXpY6N15WfnF0/SCZJgtqnDqC5QtRipQKkLASHISGZSEHxbR4pdqYpS5s5SwylLdQrQ5nIrXWJcQu6dFhTcnLkWFQsD+I8Iq504qWT9o/7UmJT4ozZbYzGGYhEpIYkhIPFz6Xh+MnJQcoQFMAhKiGqLkUsAAXe6hEWAOaeDQBCXq92y6a+0YstpTQECid5iBz01pavQxot0FtFZM2qhK0oUkup7DMalmuGu/pFphsVLUQlJIL7262V78oB2bs6XWYtGdTkPXkaM58reJiSZLlonpCRulisCtXINjWjcIo20jLkttpSlSUd5kKkA7iyCEqq3Gh5dY1XYeY+DQeKph85qoyiRhxKKVhRerJUqv2SQSwbiRSBcVsxAkEPleYlilZSBuGl3ars/OKrGQOnGu7Nv20P/Jzeg/mEYbZ+KXMllSw6QW3Qny6xBK2YhLuuaoN9tRHiHr0g2TIRLDJsa+0bjVrWjXbsOFHb2PlykhLjMC9UkAu+pILmOJQogu6Mu8KAn4Uh86UXCgRvUG8dOehFKRF35up1G2tPPRo10IQJUTUFXgW82hRHPwSFKJduTn0hQTFVsjaGUhCjR917OdD90nyNeMXuIG631jxYKSA3HqYxrxpNm7QzywSS6WSqtafu1E8LpPMDjCyXZRB2LQQlKSkuRViAVg5lAAmzuPIxzCLKKBQIF2J9x+BNTHciioEgHQZklVbNQjNUM+nhDHZRZ2CiBSrmjp4pajaNE+Qk6tsEhgku1i1W6O3jFfjsWAkFKQ5JBS7gau4PKDVY9lhRNa7pJDAD38ucXODxGdgPn5cROUfAmJTtNbuyaCl46jGzDTda1jy4Rusf2eE1O8muihceLVjEbc2NNwzkin1VNTx4GJ7XeeCMnNdjZWIWVEd5LcXD34xOuYv7Uult4frGXXPmE1U3R/jDCVfaVF3pRF3S9L5WKJJGZ+LMYRnn7SvPhEODwwCRxID1ggSmPyY4pOng35+nELU9D8iD5eFmqDpWjS6m82ERYEDNvJKgxt8eUWIn4Yf5RHiu9OKjxhopvLL6em2rbY1Wyag5ZRPJa/iuJk7PJ/ygekxXl7cRLVhuCx+b9Ry9ISpkj6qpluPJtERZ55OjYvP7Eh2aNZCuRCln3KgHaOzkZcvd710upZ8cit4wYJkp6Tpg6+Pz4RVY8qck5lDRVD6gtE5Y4JaiSQIlAQwUOjGqX1SXt6eMWODx6nyrNFUCgL+Givfa7RWDaZO6ohaeG6CB916QdLnJCWIGQ2LbpHMXfmHbyg5RDa0d2qSFAlTsQoWZQauU8xpxiumy2Ulq76h1GVx6NFnScgyyrMoA5FaqAqQeCgWU2t9YBkDdQpVClTEfeShaW8cqIDljIUg3ZqGCiQC5vyRu0Ojl4ixWLzrVZtb0r7IPk/ld4IWhkBCTVvRIbMToLnqdYglIKA6Qwb2uX3Xr+Y+EaM7A8MLwM4y2ClpQKnKXChZiAA1ecSYrE51pNCwZ3qzu1h5tFapGYO4SLk6k9Tc9IjlKSHZzFPld7TKWaL5W0wRlJD6WGtXIr/eCZm05fcpdKH7xQDZRUISXY6sYyGbgPH5rDZiQaXDu1bnX0Eb5r5E+ReGvTtOXQOEk+0ognxAALdIiONQxYi5qEkP6fLxlgs6GF3h5HrDfMmMpw7NIMegC6iaOGY+ZDGJsPMQ7qWGYlNqW9oiMlMWToPKGoW1/0ii1UG4Ps2WeT9tB/MB/thRjjOOj+ZhQflQfw9IoI2fi+7WCXKTRY4pN25ihHMCByYaIsY3aJm4HU5T7JdnBqlQawLjygeeDmfeGUMlSnLDeN9Rz5wD2exmYd2falhSkc0scyfyneHjBkycreOY5SnLYUzWyvSoF/u84i1THBjLCgBd+TEA08L8YttnPLmJS4JAvQVtk6284pfYS+Zdn3662HOnug/Cr9kJBKjl1AJUWyknoAYBj0OTh2HHyiLFYFExKkTEgpUGIP9DBWCw+RADudTE+XlD0KeR9tex4wzTJRJlqLEGuUm1btpXzjIGPfNq7MROlKlqFFAh9QeNY8Q2rsteHnKkrG8khvvA2I6xiUkFpJtpB2E2aZgcLQOpU/klJhSVSEhPfSVhTV3liutHDeUWmElYJVsyT+Im/4o4tnpaOl/EFycFOCQBOQWADEzBa31ekSpw2JYMpCiOCy3q2rxCOzsp3RiFJ65eXThFVidoKlqyomqWBQk0BtxJ4HzhnJIs5RissupknFJH7pKq13kEjzMBzdoKRSZJQOoQf9vhACNtTRXN7uHLzgHETyolRLk1cxN6i6JS10uAnae0M7BKEI4kJAfyEVhJFQWPKnqKwUlyK0Hl7oaVV/p8InudnO5tu2BS0TASrKkkm9jZrnXq8TLUo2bnavlQ9SB0iVZHB+v6C3mYYFFVtbAekU+Rh3kYWEsaAgggihSR10+7zLNDvpWYVas1Kj1AW7eQ8Y5iNnuW+tXU06kxUrllMuYpzuKSkaOag9LjziiSmUjKzSDHJS49ovvHRxpzb5q8MnTnNTTixL9KN5DxMVeGBKU9HBp8fH1h65Sme41IKiRzIvCqK3VYLTYSudwB6lv1JhqC5cxFLLihDdT+sOSGIgNfkKvsPIHIQzJzh6ZvzQx0qGoBHkYnTRJoihhMTZYa8EUYYYRE+Tp5gRFMQeHxhkGiIiFDmPKOw41EcIiI80LPHoFwrCYgoUlQNUkEeHy0bnBYFJSVy1nLNZQDBkitOoJI8BHnoVGq7LbTZKkm0vfb7hoseFFdYSatBRZYuSEzAHO8BpY5t0W4xNsPAqOICSBQ1IFmdhXx8uURz8YJkwGUQpNHUNGJJ+HnGj7KYd1Lmq1dIH4SXPV/jE4qxmaFSDDXIiYxHMIEVoQZ3wFKxm+1+wU4hCZiR/iyTnTxUEnMUHi7U59TGiBSYjnYQEULGFpmZ5XN7SzFBmT4h/wCaK5c1y7JHRIHoII7S4AyMQtDMCcyehrTkC8VgmUjgkpcMg5S9Dc9P7wxSuUQpXD+8iTQjbJH5QstIiC+sdTMbSBQB6lPDJk5gY6qY8MD6wyS7GVdnUlSiAAK6VJ+DaRJOxAlpyoLqNFKDD8qHsmtVa8ojdiT5fPT4wOghS3YBqeofzLDzisUmVi10Sz8aUIypO8WMw0ZIbdTWz38RzgGbPKZYSQCpU51C3soQz8Lgtyg7DgByatUvqrT1aKvuSZyibA09z+nrFdOs4HXFhS5hQxfdVxsOILeyfBqxLKxO9diLN7w147LloUcqrKprR7EcOkBqw5Cm+sHB5kcALGnzo0dryZJPJaZ0LLFkr0UN0E/eFg/G3HjAyphC2VQjkxHFxAcpQJL3HmfDX3xYISFAO5ULNw/p82hZJJ2LxKxfSASeXzeJAsGxr74YMMNA3GGLESaXROSJM4qNY44iPNDCkwtCkpMRqVHA8NKodIKOKmHjHITwoca2QmFHIUdxUfF12X/6lHMF+e4YUKA+Ah/Zss/4x/KY9A7KfuU9IUKJ6YXwXqogmQoUOwA+WHJNYUKAgmF/aagZ5JYPvB9WpR4xkKFHJqfY558ilw+XChRBiMeLCETChQgB6449PnhHIUZjdjBAM1TSy1Kp9yoUKOnSKw/wQYQ7p5lL/wAK4jxB3z4+8woUdK+zLdDUTC9zb4xbbXP+Ir8vu/oPKOQoSX2FXBBPG+n8R/kg2WafPAQoURlwhf8AQyYY4r9PdChRMgMaIxChQ6CNJ+Md0jkKGMRPHIUKCE//2Q=="/>
          <p:cNvSpPr>
            <a:spLocks noChangeAspect="1" noChangeArrowheads="1"/>
          </p:cNvSpPr>
          <p:nvPr/>
        </p:nvSpPr>
        <p:spPr bwMode="auto">
          <a:xfrm>
            <a:off x="230981" y="863204"/>
            <a:ext cx="2286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GB" altLang="en-US" sz="1350">
              <a:latin typeface="Arial" panose="020B0604020202020204" pitchFamily="34" charset="0"/>
            </a:endParaRPr>
          </a:p>
        </p:txBody>
      </p:sp>
    </p:spTree>
    <p:extLst>
      <p:ext uri="{BB962C8B-B14F-4D97-AF65-F5344CB8AC3E}">
        <p14:creationId xmlns="" xmlns:p14="http://schemas.microsoft.com/office/powerpoint/2010/main" val="3430332225"/>
      </p:ext>
    </p:extLst>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0688" y="980729"/>
            <a:ext cx="7772400" cy="1656183"/>
          </a:xfrm>
        </p:spPr>
        <p:txBody>
          <a:bodyPr/>
          <a:lstStyle/>
          <a:p>
            <a:r>
              <a:rPr lang="en-GB" dirty="0" smtClean="0">
                <a:solidFill>
                  <a:schemeClr val="accent1"/>
                </a:solidFill>
                <a:latin typeface="Baskerville Old Face"/>
                <a:cs typeface="Baskerville Old Face"/>
              </a:rPr>
              <a:t>Mark Community Land Trust</a:t>
            </a:r>
            <a:endParaRPr lang="en-GB" dirty="0">
              <a:solidFill>
                <a:schemeClr val="accent1"/>
              </a:solidFill>
              <a:latin typeface="Baskerville Old Face"/>
              <a:cs typeface="Baskerville Old Face"/>
            </a:endParaRPr>
          </a:p>
        </p:txBody>
      </p:sp>
      <p:sp>
        <p:nvSpPr>
          <p:cNvPr id="3" name="Subtitle 2"/>
          <p:cNvSpPr>
            <a:spLocks noGrp="1"/>
          </p:cNvSpPr>
          <p:nvPr>
            <p:ph type="subTitle" idx="1"/>
          </p:nvPr>
        </p:nvSpPr>
        <p:spPr>
          <a:xfrm>
            <a:off x="720688" y="2636912"/>
            <a:ext cx="7772400" cy="1800200"/>
          </a:xfrm>
        </p:spPr>
        <p:txBody>
          <a:bodyPr>
            <a:normAutofit/>
          </a:bodyPr>
          <a:lstStyle/>
          <a:p>
            <a:r>
              <a:rPr lang="en-GB" dirty="0" smtClean="0"/>
              <a:t>Community Meeting</a:t>
            </a:r>
          </a:p>
          <a:p>
            <a:r>
              <a:rPr lang="en-GB" dirty="0" smtClean="0"/>
              <a:t>11</a:t>
            </a:r>
            <a:r>
              <a:rPr lang="en-GB" baseline="30000" dirty="0" smtClean="0"/>
              <a:t>th</a:t>
            </a:r>
            <a:r>
              <a:rPr lang="en-GB" dirty="0" smtClean="0"/>
              <a:t> September 2015</a:t>
            </a:r>
          </a:p>
          <a:p>
            <a:r>
              <a:rPr lang="en-GB" dirty="0" smtClean="0"/>
              <a:t>Affordable Homes for Local People </a:t>
            </a:r>
            <a:endParaRPr lang="en-GB" dirty="0"/>
          </a:p>
        </p:txBody>
      </p:sp>
      <p:sp>
        <p:nvSpPr>
          <p:cNvPr id="8" name="TextBox 7"/>
          <p:cNvSpPr txBox="1"/>
          <p:nvPr/>
        </p:nvSpPr>
        <p:spPr>
          <a:xfrm>
            <a:off x="3661206" y="10413776"/>
            <a:ext cx="7643033" cy="369332"/>
          </a:xfrm>
          <a:prstGeom prst="rect">
            <a:avLst/>
          </a:prstGeom>
          <a:noFill/>
        </p:spPr>
        <p:txBody>
          <a:bodyPr wrap="square" rtlCol="0">
            <a:spAutoFit/>
          </a:bodyPr>
          <a:lstStyle/>
          <a:p>
            <a:endParaRPr lang="en-GB" dirty="0"/>
          </a:p>
        </p:txBody>
      </p:sp>
      <p:sp>
        <p:nvSpPr>
          <p:cNvPr id="9" name="Rectangle 2"/>
          <p:cNvSpPr>
            <a:spLocks noChangeArrowheads="1"/>
          </p:cNvSpPr>
          <p:nvPr/>
        </p:nvSpPr>
        <p:spPr bwMode="auto">
          <a:xfrm>
            <a:off x="2444202" y="4968552"/>
            <a:ext cx="9903646"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7" name="Rectangle 6"/>
          <p:cNvSpPr/>
          <p:nvPr/>
        </p:nvSpPr>
        <p:spPr>
          <a:xfrm>
            <a:off x="3215522" y="5699284"/>
            <a:ext cx="4572000" cy="574516"/>
          </a:xfrm>
          <a:prstGeom prst="rect">
            <a:avLst/>
          </a:prstGeom>
        </p:spPr>
        <p:txBody>
          <a:bodyPr>
            <a:spAutoFit/>
          </a:bodyPr>
          <a:lstStyle/>
          <a:p>
            <a:pPr lvl="0" algn="ctr" eaLnBrk="0" fontAlgn="base" hangingPunct="0">
              <a:spcBef>
                <a:spcPct val="0"/>
              </a:spcBef>
              <a:spcAft>
                <a:spcPct val="0"/>
              </a:spcAft>
            </a:pPr>
            <a:r>
              <a:rPr lang="en-GB" altLang="en-US" dirty="0" smtClean="0">
                <a:solidFill>
                  <a:schemeClr val="accent1"/>
                </a:solidFill>
                <a:latin typeface="Baskerville Old Face"/>
                <a:ea typeface="Times New Roman" panose="02020603050405020304" pitchFamily="18" charset="0"/>
                <a:cs typeface="Baskerville Old Face"/>
              </a:rPr>
              <a:t>Mark Community </a:t>
            </a:r>
            <a:r>
              <a:rPr lang="en-GB" altLang="en-US" dirty="0">
                <a:solidFill>
                  <a:schemeClr val="accent1"/>
                </a:solidFill>
                <a:latin typeface="Baskerville Old Face"/>
                <a:ea typeface="Times New Roman" panose="02020603050405020304" pitchFamily="18" charset="0"/>
                <a:cs typeface="Baskerville Old Face"/>
              </a:rPr>
              <a:t>Land Trust</a:t>
            </a:r>
            <a:endParaRPr lang="en-GB" altLang="en-US" dirty="0">
              <a:solidFill>
                <a:schemeClr val="accent1"/>
              </a:solidFill>
              <a:latin typeface="Baskerville Old Face"/>
              <a:cs typeface="Baskerville Old Face"/>
            </a:endParaRPr>
          </a:p>
          <a:p>
            <a:pPr lvl="0" algn="ctr" eaLnBrk="0" fontAlgn="base" hangingPunct="0">
              <a:spcBef>
                <a:spcPct val="0"/>
              </a:spcBef>
              <a:spcAft>
                <a:spcPct val="0"/>
              </a:spcAft>
            </a:pPr>
            <a:r>
              <a:rPr lang="en-GB" altLang="en-US" sz="2000" b="1" baseline="-30000" dirty="0">
                <a:solidFill>
                  <a:schemeClr val="accent1"/>
                </a:solidFill>
                <a:latin typeface="Baskerville Old Face"/>
                <a:ea typeface="Times New Roman" panose="02020603050405020304" pitchFamily="18" charset="0"/>
                <a:cs typeface="Baskerville Old Face"/>
              </a:rPr>
              <a:t>The community working together for the future of the village</a:t>
            </a:r>
            <a:endParaRPr lang="en-GB" altLang="en-US" sz="2000" dirty="0">
              <a:solidFill>
                <a:schemeClr val="accent1"/>
              </a:solidFill>
              <a:latin typeface="Baskerville Old Face"/>
              <a:cs typeface="Baskerville Old Face"/>
            </a:endParaRPr>
          </a:p>
        </p:txBody>
      </p:sp>
      <p:pic>
        <p:nvPicPr>
          <p:cNvPr id="11" name="Picture 10"/>
          <p:cNvPicPr/>
          <p:nvPr/>
        </p:nvPicPr>
        <p:blipFill>
          <a:blip r:embed="rId3" cstate="print"/>
          <a:srcRect/>
          <a:stretch>
            <a:fillRect/>
          </a:stretch>
        </p:blipFill>
        <p:spPr bwMode="auto">
          <a:xfrm>
            <a:off x="1259632" y="5057516"/>
            <a:ext cx="1619885" cy="1302385"/>
          </a:xfrm>
          <a:prstGeom prst="rect">
            <a:avLst/>
          </a:prstGeom>
          <a:noFill/>
          <a:ln w="9525">
            <a:noFill/>
            <a:miter lim="800000"/>
            <a:headEnd/>
            <a:tailEnd/>
          </a:ln>
        </p:spPr>
      </p:pic>
    </p:spTree>
    <p:extLst>
      <p:ext uri="{BB962C8B-B14F-4D97-AF65-F5344CB8AC3E}">
        <p14:creationId xmlns="" xmlns:p14="http://schemas.microsoft.com/office/powerpoint/2010/main" val="33578688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descr="https://gallery.mailchimp.com/adb1e3638e82d66c52c3e0d19/images/07a28149-2b0f-41a7-8eef-1140d0ff1526.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t="26170" r="568" b="9039"/>
          <a:stretch>
            <a:fillRect/>
          </a:stretch>
        </p:blipFill>
        <p:spPr bwMode="auto">
          <a:xfrm>
            <a:off x="0" y="857251"/>
            <a:ext cx="9144000" cy="5250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5" name="AutoShape 6" descr="data:image/jpeg;base64,/9j/4AAQSkZJRgABAQAAAQABAAD/2wCEAAkGBhQSERUUEhQVFRUWFxsYFxcXFxwYHBoYGhkWFxccFxgXHiYeFxkjGhcVHy8gJCcpLCwsGB4xNTAqNSYrLCkBCQoKDgwOGg8PGiwfHyQsNSwpKSwsLCkpLC0sLCwsLCwsLCwsLCksKSwpKSwpLCwsLCwsLCwsLCwsKSwsLCwsLP/AABEIALMBGQMBIgACEQEDEQH/xAAcAAABBQEBAQAAAAAAAAAAAAAGAgMEBQcAAQj/xABJEAACAQIEAwUFBAYHBwQDAQABAhEAAwQSITEFQVEGImFxgRMykaGxB0LB0RQjUmLh8BVygpKistIWJDNTk8LxQ1RjgyXT8hf/xAAaAQADAQEBAQAAAAAAAAAAAAACAwQBAAUG/8QALREAAgIBAwMCBgEFAQAAAAAAAAECEQMSITEEQVETMhQiYXGB8LEjM0KRwQX/2gAMAwEAAhEDEQA/AKHEdurKuyhbjBWK5lyQ0EiR3tjE0j/b6xzS6PRf9dAc01iPdpvryEehA0MdvsN/8o/sj8GpY7eYX9q4P/rP4VmuQdK99mOlb68jvh4Gmjtvhf22H/1t+VLHbPC/83/A/wDprMPZiu9mK74iRnw8TXeH8cs38wtPnKiSArTBMbEa6mpF7HW09+7aT+tcUH+7M/KsbyD+TUrCYJ77patIWc+6F3J5yT5c9BRfEPwZ8OvJoPHO0GHNohMUgMj/AIck79CBI8qicFxB9oBLa21MAaaRqT11j1qrxn2V8Qt2w/sc/MqlwOwA37vPblNWHC7mUzz9mg/y1qm5PcTOCjOKX1CVR+6Y25/lSVw46H+fSo1piPuNqI5/lT1u2CJIYaxXjNH1Sf7+sWUBAkN/OvSvHwpJy2yVOpkxEAEnl0Fc9sGNWHwpi5hmN20iM4JvKpI0hTIb5UeKKckKzyaxunWxZ4bsrddGc38oWdwANI5gbb+UUMnhlvzjy8+nQj40Q2OBOLr2rtwkBiOZJHgCdz4edTH7Om3h7ihHyqQyM5jUjUZTrOnTUR0r1nBJbHzeSMpb27BKzgE2j8Navj2IeTqoVWyFmzqJkKYBEsJMSN69w13BhQWS4x0BAYgzlGYxMe9MR8KmYjimDAyNYvacmOVpiNSWzAdN46UKSJV9WM2exYDd97QUEgxmLe6XHdYCCRG/XwIoP7Q9nrr3SLKZ1QspIIGobxI5AUZf0xg2YThoEqCf3QADCgnvRMGd4PWgnjfHLtq5+qYIGBaAoImTtIOw0rHp7jcXvWkj8M7O4hLkvaYCD0P0NGiEgmI25mPvP40H8L7S33eHcERPuKNZHh40YWtzttzP7zeNKzafSdeT1Ol1POr8CyJPeA/vfxpIBA0XTTnSbtsE94L496Nh50m1a0IyCNJ1nrFedse0v39sfIiO6fjt8q4mTMHfnTZw4EQp67/wr1BDTBHnsfkKw3tf7/JVcXX3z+6P4aVGwqk2LIEjfUAHkvXapfGVEPPICNY11qHYUextZojWZJGnd2iq8f8AbkQ5f7sP3sTMVhs9tspZIg6d3nESOWtDoa9y9p/1X/AUSW/vzlmOU/tDrpRFawC5RpyH0pmP2Jom6l1kr6GdrZuEgNmgkA/rbh3MeFO3uDtmIVQwEaksTt50ZcUwoCExt+YqRwewCpMc6cvbZI5fMAy8EufsL/db/VSxwG7+wv8Ac/Nq0cYYdK42RQXILYzduB3h90D+wtRv0K71H9xfyrSsRaEVR+xFZcvJqoymo+JfSKteG8Oa6cqKXc6Ko+pqy4r2JxNm3nv4YounfUghemYAmByrBlPkEhcNe5zTtuxvPIxUrh2EJuqFXM0yAOZGv4V1nVYizwy6wkL8dKj3kZCVYFSNwa27svdsJhVa8qKLgBJfSYPyHhQT9quEsC5aaxl1zKwUyARlMHmD3tqFSGyx1GwEDGjT7LWjE3HP3bcDrLMPwBoKFEXYa5cGKi2CQUYuB+yozT4QQPjRN1wLik3ubQ3HLJEm6mYae/Gp5EdfCgG8wOJulRAzaD+1V8/F8qm4VQqBJYqJlfxkka660McLul3ZuZyn1MGjwNuxfWRSnBBA2PLCCCJ00/8ANQOFhy03FdrbNlVg+XLBg6CZO2lPpfMGWMkRzMajx/maj8MxoKNadGMEsGXQZRqc3UyZnwHSkYGt7KOui9WOMbSb7WGdrgFl7Q792QPezfwj5UM2XNrFLnzhAZUtcX30EyCIlSdNtjUhLq6ANdBiAwfxUzB5GCNKpOKYwX2VGFzKrEhsoLSSRAloyQAdADNNxNK2xfWxcXCm1uaDhOIF3zygcodc2ggSQDz0ECmHx117jW/eDLoAQczCI+Uj1oUwfBMMQO/d+CjnGumhoh4X2btW2FwZyR7uaNPGAB1rp9TGEW2TySIfCOBvYuC5dKKUBYIWlw+U5JUDQhip30inuLcNbEi0VuWy4UqQ7HMSXJUSQRtESfvVdcVVTbLlQHzKMwJ10JMiYnQfOo917dtgBazMkSxcxm03Xn3uQ6cqbCcZQUvImGFSWlALlI0O40NDfaNv1i/1fxNa9hzhcRJaxYYyZKSuvPVG3oX4xw3DpxC1CZUCBiGYv3szAb6xMaeFIeWLenuZhwShkpgXwXht3Nn9k+XL72UxuKOEnXRfUwd221onscaR1OSGA97SIPORVNi/Zs5NlRkIB1OxlpA1GnP1oJyvG0exixaMyl9CJdKgzcVQOff58uflUPDcYssxRYknaSJI6SPGoHaN82ItJBUQzPALbRHdG5pzjHD7S4a4yKy3LbBtVYaErzIgiDypMcaasplkle3Yunw0QQra67zGvlXqLuYIPjt9Kr+AcQa5aHdnLpPXYiiXhHZi5eGeRbH7xkkeUCB50vS9VDdacbA3jVkEXPe2AHw6UnCT7K1ud5gDovWiLiHCULFBDk6MTIAA225nzpnH8ERLKPbIhSQQSTvzBB8IiqIzqDiyOUU8sZL8lbaBGeSxEbmOoq2TjbwItHlybpVNYy9/LERpoZjMI3omOBVVBYwIH0p+F1j/ACS9VG8u3gqcXxIsIZCAfA9R1pWG4x7NYEddd/rVn/QIupIBAnfTqI09Ki4TgxBIJOkAEc6fGca4JJYpJpkcdr101g9Mh/OvT2o/rf8AS/Nq87QXBhbYaCzO2VFmBPMk9ANaE3x95ix9rAVjoBE/HWOgoPUS7BrE33Ci52hJncDqVA89BNRv0zx+lQOHcVW8GtuIfKSCNmgGQeh3NezTYSjLsLnFx7kXsFw4FvareKMoIIABO+krvlInUcwaMcbxS6bTj2y3BkcsHQDSJEMNxE0x2Z7AXsLhjfuSt1tWt80QRlJj725I5AjmDVF9onFrq2Miqoz6XGUaheQnkGP08ajcZaqPRhkjoZn9gg5iNsxiifsD2XxGLxaewXu22BuXCJRV10brmEiBrrT/ANl/YT+kXuZ3KWrRGcr7zE7Ks6DQEk8q+iuE8LtYa0tqxbW3bXYL15kncsep1NGo3uI1UZm1l7WazkVWBMqdep7pPXceFZ19o3FA727bBM6FmcKI97KAGjnpO/Otz7bcC9uFZLcun3w0EidVKj3l38jtuayf7T/s3NlXxtgRbL/rbX7EwM6kfcLbj7uYctteJ1qQbz2tLM8s4dbmsKn9UsZ/vExV12d4n+hYm3dUSFPeH7SEZXGvUE+sVTYbYdaft3ZGu40P8/CiikhLNf7RYHCNhrt7CksHwz3MqxAlGg66gaNKiSCBsJrNOF8Ya00mGEiZ6Dp6VL4H2mNi1esNJS5bcJzyuyn/AAtOviZ60P3LsD0o9lwZvJ/NuaQMYpEzPMHw+FQMXdNzVGy5ZKxpr1Pnt5eZqnwOP/3PWJXuTGu45/1TUPDk75j5g/X+IpHT40m2yvqsraUV9wx4firQsZ2vMHAYGzl2KwZVjplIkxvodwCaVw3itq/d9nDHmQyAAiY5TOtDvDOMezvZiuaBJUjRtDB8d/qOdXIwYw+JZ0P6lrYe2/LI5lQTtpDL/ZNb1GGLg5IleeehxYd8O7OYdNUtZWGsi2NIGsaeVS3sGSAGjWJEEgeFM4fioVVDXyDAMBCwEgEajwPLrUgcYQlYvgEaSbbDeNzr0FRy6ZzXtf7+SXcZxPExasOwYgKDmK6kECdjzAg0w9y02Ca6BIFsuHiCxIBLHqZ1mofGcGlkXXvlyuYAookF4CqoVe85aOUedZl2oa4uN9mpZFOTKgLADQRKzAIiPSvRxpenGh0Au4TxlUAPsWQGCMqxJ2LEbAd3r086h9q+IG3jrZDZR7MCYmJZtdehipXYhrmIxDwGuFFKu8tvI5HTYRp09TV/aRhWXFAMDORe7zJJaAI50vLjvJGl2NU3rst8FxkM8LcFyBLECAOsk89P5iphQwW0gxHLly86HOE3Ht2gjrbDTLFZO+qhtdWjltEVejGMVgkTHpP871dHoYvHT58nS6+ayJ9vBH4jhAZuDuuoMNJ2PvCPKncDYbGWntLcLgpld9cqnlJbVm20qQ2Ba7bVkykPmFxW2g6d0jUMD6ampnZ/hLYckm4TnPufdETBA6xPnp0peHoZL3spydWmvkKvA8BbCoqMrEjdiIBPhyjbnU+1x28U7qgK2de+2VpUa5V576UT4i4GQ29CD13nr4R1rMOK49LeJYMt0sUzhVXNmIJ93pBAOoqXN07xS27jsWZTjvtRccLYG3DXYzFW0We6RqGLbmSNqXxFxbY200QtIMwdQCfLX61Qdl+PtdLj2YEQATyBkx6a+U1YdoLosi0z6lmIOkkiJJHkYqbQ29KW4/VHTqfB4Jh5nyLTz6cquuPZQUL5shGWFBPe0PL0+FU7WXUOHBBgHURufHzoi4/hnNmUJBQhtOka/n8adFVjJpyXr39ESuG8XLA2wlwZRBLLA06a612DZiTnAB5RpI8v5+VCV3ipRw3tSxbQ6nU9WA08OVXnDeNoXVCVnL3jzLTy/d3pmHHPK3oV0Z1MoQjbE9tuEe2w+Ye9bbMsc57pHzB9KFrHZ6+2Sba6qCSWjQydR4SRWi4q1ntsBzBg/Q+lBa3RbB9pdyup93UN5EztHKk5FXJvTVJFXi+y961dDW8pUkeJB397puKkex8KT2l477jKO8glJMAyRuNzKg/KTrFDP9P3P2fnRY5Sjwgc0Yt7n0rexJIlVBmdCY8jQje7IrdZvaWUKuMlxdQCs5u7roQYIIOkaUTYNwR3lI+B/iKl5h1kfzzr0aUdqPIUmuGBX2a8Jt4J8Xh0JIF+VJ97KbaEK3WJInnvWhA6Vnli97LieK6FrTjxm0ob/LRfb7T4csVDkkbwjQPUiCKXliopNFWO5Fkr7iq3j+EW5h7iEAh0ZCDzDAr+NOWcelxj7NpHPQjfzpHGbuSw7fsqT8P/ABWRStAytbM+Vba6AcwSPUGK8V4YzUjipVb90Ke6XLLpGja/jUdUB20P870keOltdNxG3Ko99tP5616QQdtfwpsrmMeNYzS14RdBsYhD+yrqehDAGPSnMK4cajUaHf6jUeoI8qb4Va7l8/uACT1M+u1Mrca2cy+R31HjFdB02bNbIn3bYVlI3GhGYEwdDt5/Or7gvFri4e9YIViEYqGEh7LQLy+BBy3B0Oah3B3QeapPPLm+Z1qddumyUualUdTPIrs48ipYetPXkS/BovCsQlu1atu7PlRRmazaaRlGWD3XgAgAljtV9gbuDZ+8EAJGQZHSOgY5mU/Ks+4fxjEC5Yt2rrGyrNbdSqusKzKujKcoIHKN61DsrgGbE3GazaFkKoRshBLkBnjXKQDzCiJia2UqBUS6vcMS4GBWCwMsuja8ww1B8aDOJ/ZDauX0u+3uqUAEZVYmAAJY89N451pQMGqPtA14XF9jEZZIMawdN+uopUd3QTWlWMcC7OWcGjLZWMxzOxMs7dWP4CAOlZ523t//AJBrpgwiKojwJY/MD40a4438uZnAVW1YMFETG4OunIiZms/7R8QW7fdh3iWOUDpsPPYVbghvZPkZXW0AO8tJJPITqfM/IQKi43ikQq7nb019OtMY7iEdxdSdDH+Ufiaaw2DO51ZtCeg3IX8/KqXK9oi1Huw47KXSbH9owdtIUc6thiAozljmjTmAPCeZrMbvaK7ZulFZsinRYGXQCdRBrsT2tvX19mg33Ycp39aF548dymMHQe4btJ7W7lSNNyKXjeCm9aNpbr2sxlioEsDMieQ2+XWhTC44YRFNwMcrwyqd4BMw3KYMztI8zTh3FkZBcXUOAwkjYiROgPPpSstNq+V/022lS4K/spwRLeHBAkBrksRr3XdSTA6LSH7NpiD7bEi4S5/V2yzKLdr7oKgjvEDMdZkxyq/7NdrEse1si1KpcL52cAFrp9oVURss7zuaru03bBUuh8j3C4MLb72UDKJJ+FRwx6ZuQ+eZzgoI94xamywPICBrpGo8zA/8VU9qe0jWpt2T3wJZummgE86jYzt7h7lpgM6tkJCuNSZIMlSROm0zBp/svwC1i8O1+9cYO5uMxUr3VA1MEGDo3SBVuKEG9c+F/JJPUtkBNm4xQC2pz/euPsDP3QfeMc9qssH3BmnU89p8T4dBsKYClx3PdBEnw6eJprGOI3HrmPygAV7HT4ceBNxJss5ZWkwi4D2qYXlR2lGMfHSRTPaLiFlrt51Qstr/AIlydCy6ZUUDWWIUsT5cyabstwv27Pdc5bVvTNA79zkqj70bnXpJ1qR2rxaWsGbFsghismO8SCDvG3d+VeF17WWWpL7nodJFY+X9kBF3GM7FnMk9foPCummFpzNUA1vc+mThH+4xI+Y8CKcfE3LSsXJJCkwFGsAnePDnVj7P/wA/geoqJxKwWt3BI1RhHWQRoeVelqvk8yzNuwPHrmMxN/FXQAtxlTINlCr3fWDvz1ov47gyhFxBmgagaSvUeIrHuwHGcRhnc2VRw0BkuTlaJiCPdbx8a00/aMwgX8BdVI1a24uEeQgSJ8RU2uMoaZF8dUJKUR7hvHMjB0nxBO45iinjOLW7hLhUyGttHw286z3FcQwlxs2FxNuW1Nq5Nsg9O8BlPh8Kn8H4loyGCp0cFxA5nQTnJERHXWpIOWJ0912K5xjnpx2ZkHazClMSy9APpVSl0iiTt/iQ+Nc9IHy/jQ7cWujwKn7mSrX6yFHvEwI6nbzoixXYC9h7BuvctFtZQNrA6MdGJ108OdDXCsaLVwO0yuoI6+I8pog4722F+yLKqe8Rmnz2iscnYUYRcbbGrOEy4diRqwzT5xHyio62pGvxqRxgxb2iWA+p/AUjDHSPWiw7ptmdRs0l2KhlKnST4VMwXEiOS+IaT8qk3rR51WXbOtN3XAnkNOy2NHtVXRFY947aDvHwBJ09a13g/G7l98li4oCASCBtIEZfUcvWsN7GcJvYgfq47l0SxjQDWIO+8+lan2e4EMLca+DN9/eb7o0AIQHZTAnr4bVrUp7hKShFruaBxjFNbsXHUEsqGI6xGk9N/Ss+sccZ0BbOS0hSGJbpyM86I+LXhdQEuzFgQVOgUcxA69d6o14Bb/f2InMemWdeYHPwHSu9K63MjlUU1VlPxtL91cqBlVVLgZtCBq0AkSSSdtdazw41z3bK95pLOfHkNfj51r9zgCASCwgzGn7SsBMSACg25T1rLOM4W5Zxlz2IQANoCNNQCYjXn4bU2LcNm2LlU+EkO8N4XlEtvzJ8BJnoPKpj3VUZtZOiA9Osch489KiqcQ+hZQhG2/jyAJ8qYXBKLgZmuOwM6mF0/d2qr1VGPyonUNT+Zlfav2CxNxsxJgA8tYA8KsLvHMPYLJlbONIA2PjUzBcNw9xyz2ULE6kjn5TExNXx7M4c3M7WlzzObXUjadddhvUS6qS4SLHjXBG7E8a/SLpNwAFUiCIZgx3jpAA5b1acO4FdUtmZCisQsQJX7ug2gaR4UF4Tj2XHXXMkM2QaSTBCqPWPpRPdwly+guq7BRvbUkR1nUEmp55J+pq8lUIQljp9iys8Lt28+a/Ody/dUKcxgEGc2gAAEVIHF7aAhWyz1LfVjPpVCOH6ahx4+0b/AFU3c4Rl7wGY8szTr6n50TxZZ+5grNih7VuDHFOJJdxpdh3bTAER7wGsn1j0o8wQsPF5bNvMR74Uazz039aAsHwy5cuPeywWuMMngvd36yDypb9pWtgrZUggkEk6TsdBSkpyeiHYZaS1z7mkcQNtrRDhDPNVysP7Q51kPaDHAMyK+aDE+H58q8x/G8TeGVrhC9F0/jVYMPAnwq7As8IuLexLleObTS38h5wy8lpVVQO6gg6TLAEnXeZnfnQ92rvsQoJJBYkT05a/GiHglhSrggGRbkRI1ROuu/ShvthhTaZFyZVYZw2venlB2jp41I3b5LJ61j+gPinv0ZulK4Vhfa3VUkBSRmJ2CzqT4RWof0ZZ/wDbH5fnXbiIYpT3Rrd7w09RUC6zZWllIjcTI22HWs64V9quKFp2u27N4WwpYgm0xBYJylZkjkKbxP23K6EJhGzHZnuggeiqCR6ir1kS5PLWKQN9lsJlZxJkXHB/stH4UbYUyNG/n4Vn3ZDHlrl3MdyznzJE/WjvBYju6Hb+f52qJuy9cDfFuBo6zcAYnTUfhzoVsXv0D2ipMNDIOQbnOxjQUV8VxpVZ58vPlQb2kvE21LQSW/A0Et0FFuLtAxxS4zvnbUmST4k0ytO4u5KgeNMKuldEFibzaiKdwOGz3ANufw1qMd6teCW+8T4EfEH8q05ckniyxl0I33220/GnLQ7qnTapDWhnt7/8Rd/OqvBBsoljsPH612F7B518xNuP41HFrMQBudB515edl5iPKp3ZO2bt8ZhsZFNvsJ4Dr7Pez9zD2G9ocrNcLQve0hVBPwNGls663PGCscp1+I+FJ4bahRUI9tVTFPh2s3GyEd633zEKZKATGvImnKorcRKRaFtu/a16mDEkfhT2HBJHuEfutsPKpVzG2Y70HTmnLyI8RT+Fs2yA6KBI5AAx6UKyxbpMyxm7h9KyrtLhC2JuaEAEfQbfzyrYLq6Gsr400Yu/odx5aBdvia5z019w8cHOMvorKgsqrqOm/I9fOorYeXBGvlzHI09dJJPhSv0fKQQpOmkcuo29aLqMmnHaC6bHryJM84ewDMPFT+BooxF/KhPQE/ATQarxdB6mPnI/GijEXAbZBEgiI8CNagT2KpLcAOzlvPibc83LGfAM1aRwq+LRYHY8gJ8KhfZ5wC2mMS4MwPfAUmV1U66idtN60HtD2ZW8vc7jbhlAGviOYql1khSAg/TyJsCrhhjAgaFZHIgGvXSATzos4FwJAALihzzkekR0kGpvF+B4cIf1SiQfdJX/ACkVRBtJJ8iclOTrgye0wzAjLOY8zvOm1CAOYkgDUkgetHHFLJUXFtI5jNk1B5RuTMA9aCLKFVhlMgxGxBH0of8Az0vUnZR1kv6cBBIA5z0irHsrwlcTfIZCbdtS7gggRsAT5n5VWXrhPvFR/iP8+lEnYviNsrdsOWGbXPMHLETI2AOtVdXlUYNImwQ1SQvhOCY3nJgWgwgamQoGUKeQECfhV7xzCW8RayXgSN1y++D1Xp66dai38ejIow0e7zByrGmpG4nbzp23wm6FVic5cDO8xk7upUQc0t906aeteCrk+T2kk1uih7PcAfDsSbLtMzqvugyNNus1c/0kv/trnwH51ZcO4fe1H7Md/k4iW7umTXY66byaV7a3+3a/vUxRk+X/AKC2gqiZjjEyqSsRBzfCB661WW9FJ8Ks8cf1Z9PqKqrw7sdarnyeLHgt+yjwz6j3fxFH2CeYXkKznsuP18ftAj5g/hWnYWz3jSUNIvHn9wdT9P5FCnaq4AtsSNSTqfAfnRBxu9+uA/ZX5n+RQj2tYl7Y6KT8T/CuZvYpr50GoOvI02NqQy16z92sWwIhN6uuCLo34f1TVJaq/wCBmFJ8/oRW9ju6JuHAN21qx/WLvH4GoOHHyVf8oqzwxBvWoJ/4g3HgagKQD6L/AJVrMXAef3DON900Q/Z5hZuk9KG8e2oHrRz9mWHksact5CH7TUMFa0FUNmwRfxbMgAN5YZg6gr7MffVSIBGkiNTREkqAQRHOQT9Kk2saf3Dpp3oPwI8KbkipKmTvkzvF4e5+nhkJKI1oEghgouqDlB0zAywmK0nhw/Up/VFR7fD7WdnNkFnKsTmDSbYhCBMCOUVNW8NFysvTuwPQjSkxxKMrXgxJntwaVknGT/v93RveOvL3R8q1y5tWQ8ZWeIXRrrcbX0ihzP2/cs6Ve/7EHFLluf1gf5+lNm9JB72gGxpzilskbQy9elVHthPPkw9eXxBpvVK8RnRS05SRiNW/tA/MUR4lTl05UL4W9m8wefnNGHsnOoXu/GRUUeCme0jzsxjMvEcNb/aS43xUx/lNa6ySKyDhWDji2FYf8q4T6Bh/3VsBGgqrHtEkm7kVWDvKz3Av3LhU+Byq30YU1x27AHrQ32A4ib17iPOMY8eUBR8kFWXa3G5LbN+ypjzggfOqIvuBW9Ge3cQpebgtlSWPusDBYk7c5k1m1y9mdmj3mJ+JmtEsvcEHvR/W31+YrNTofWvPx3bbPQzyTSSJIGlMriWtOHXQiniYWoOIMzTpbkq2NE4fiL1zKRotyDObMVAEgCRB1zAny6VfPib7MHYkEgqVB7qjvHMhic22h00PIiBnhmGgKUvFBlXSQsNG2VvHWrK4jFA36Q0/101gxtUyeRcJHsR9NrcuMNbukF8xMHI+YyCgXcKICs0md4+tdnw//PT4j8qTatqq3C98nSf+INsoI7qmetexhf2x/wBNv9NbeV+EHqxIz/ibiAKieynWlXJJ6n40bWvs+ugCWXbodKrk7Z4S2RQ9k8DN+TyH10/OtAXP91YUc2MaDmegqkw3A2wzatJYaQCNj1IqbfY3FGYkgfdmB/586WGirxl852uCCCdJB25ajwoRxtxrrln1PyA5AeFGOEwntQUXutBG0x46b/nSP9iCfv8A+H+Nbt3MbYB4i3EVEuUT9reAnDeyJac5bSI2y+PjQ97EQ2uxWB1nN9IHxrGchCir7geg+P0NUiJRVwrgN24M9sAgsw1YCIMc9+VY3SOXuSHMMSb1nWe//wBrVTJdkT5fICiEcHu2b1k3AACzbEHUW3NDNoQsHlH0ocXAzNvI8vGW9BWofZpZ/Vsf3o+QrOOFYBr94IkTBOu0LrrWt9ieGNYtFXgksTI2gx1HhTse80hctoNhpZTQakeX8akCw37QI6FAfoRUSxhRuCw56MfpUxLDcnPqAaokR9z0Ybqts+Uj8/GvbVrKdFif3pHzr0LcHND6EV6bjc0+BG/r60AYq5WM8fu/77eidLrfJq2QNI1EeFZb2g4FFy/dL/fZoy9W6z49Knzx1aV9SnpZqDk34K7GY4OQSscp0PodaH8cmU90HXWPWrPDaHTl9PGkWMEL+IW2WKypgiOUnSdKsyr+k7J8TrImUXD7sXIMwwjXruKNMCGMZzoPdU+76+NQcV2By95XbTXUKNvHpVlw4kKA+0Aqwgz4fka8uO56E3e5Kwlof0ngWGwTEgiZ0CL8ta1o7Csg4fiY4xhVg5Bau/Fg0zyHuCtgK1bj9pJP3Gc/ZnbjFcTAGn6S0f3n/hVj2tZShzSVzAaGNeWvmKqvslGZMXc11xLqR4D/APqrvtNZW5ktjRc6gx6zHypi9v4A/wAgGuWd9SZ3MjrrvqfSssvc63tuzCHTO2/QaeWlYJiBlZlO4JB9DFSqSfA2MWuR3NKA1GYSR4kCnlPdFS+ALaOKs+3BNr2i546T9JifCa00If01gzJCkKNC6kwQCSAVMkTyNL4hiioQj2RFwGQyhoIHIEkRrzrUsZ2ZsPvbAMnVQAdd9hBrI+31xsLijYthCiqGUlZPfAJBPgQdooE4vyV+tJLsy1wFwmwSTaEAe6lvSSB3Rv8ADpUz9NPUf3EoCt9p7wt+zGQA/eCww1nQzA18KR/tBiP+c/y/KjSgvLO+Jn2pfi/5H+EoGxNoGIN1BqYHvDrWzM9ZJwDKmItO4IthwS0SNNRp5xWtmDz0pWbknhwVnEbQc6wNNCTHXmaiW8GwYSfMDaOWvM1Mxt4AgwGB0g6/D40rEgrZd1U6IxAGpJg6CjhwYyg4TiSXVlgLJBJ8Z0+lEgv1nmHfFAymGuAc9CT8NKtsJi8YPdt3j4PamP7RIP1pU1qdoOPBG+1HUYf/AOz/ALKAXO1aF2vwN25hEuXbeW4pBMGcsmG2MawOsUI2OBNeZERlzMYGYwJI2kT/ADFHDgCXIzw20TcAIBkMBrzKmK0fswhSyA2hzMeuhMihqz2ExthgRbz8w1tgSD1EwflrRd2cTFF1W9hoWdXK5IgH7swTPQCslutjls7PeLgu1qATlZidNptsuvqazvGYdldlIOYRIjUaDrW2nh88gKC+0f2c3rl171m4snXIwjYAQG25c66EkjmgY7McSGEuk3FnOsAwMwgzprrykeVHfA+3OH91jcBk/wDpsRHI92T8qDD2Ox2ZS+GZoPMK6n4NWjcC4CttFb2K2HZRnVAND57xtprrTdag9SBrUqZfcP7WYR4AxFsHoxyn4PFX2HxCuJRlYfukH6UMPgEbRlDeYB+tRW7NYc/+kqnqkofipFd8RfKA9AOaS1Ba8MKf8O/iU8rpYD0ead9vi19zEhx/8lpT80ymiWWLBeKQVMazbjvEA3tkBEyZAIJjPzG+4q3xPa3EWTF0YZuejtbJHkQQKzzBH/eb91wf1pYkzIBLFtMupUDSfLTlWtqTVPubCMo3aFoO/rSeGX8mMzjXKrR/cP4097VW1gkjZhr8TVV2fu3GxJ977xHd23gkx0+tUdTNKD+ovDFuQntJ2gxd5O+qrbEzkaVMiO8CZ57EelXWA7S4XIgN3KVUDVGXYAaEDTaofE+AYi+xz+1IBlZKuvhALKV+BpjB9h7kzcgLyGYT8p/CvOTVFj5NG7NcSS7lZCpXNClZ2gTmnczPyrRzWQcDvphTh7QVjmuqgyrABY7nMZieeta8eXpT8LtCsipgL9leEyYbExscZiI8lYL+FT8ZbkA+Ob1mvPs5slOHAsO81zEOfM3rv5UrjF0W7TMdcoBgb7gfjVK9j+wpe4bW5FYl9oHDPY467A7tyLq/29W/xZq14YugL7WMMCtm6BsWQ+veX6PXnQe5XJbACigj0r21ow8DSbR7vypzLVIk+iEMgETqOtY/9r3D2TGrcI7ty2sHxTusPA6r8a1bhCn9HszuLaT55RM0FfbLH6PY6+1aD0GTX46fCp0qY7lGToKRTtvevfYU0WFmJ7N4m2QXtOVG+gM8vuz86vez+NvsVtxcKTEMuymdcwEiD15UfYPDEgGZ03/jUwW/E0tzbVGqPcCuPdncUwVrDgFZlZiZjY7Tpzoav4+8qlLwuKwP3wwgjmDEfCtdFjzp0WB0NAOjJxAjshjvbqQwkqB3wCAZ5GY7w02ont4TwqyNjwrhaisrcxuyuxHC0uIVdQysIIPMVQ2fs0wy3A6G8sGcoYEaGdyCR8aNktedPi0KJbAtFYML4U4mF1G43+hqw9j6U2yd4etCaQrWHkxXpw+tWiWOsfCvf0UdflQ2aVhwdOfokrHSpxtqOZrxkEaVlmFWMPr73ypXsOp+VSHI6UgiNhTKMtDJsDqaQ2DBBiafINNtb8R6fwrDdgZ412Ve8QyuqsBBzAmRyBIPnVT/AP5/fO91APAE/DQfWtDQjKOcdK4KDRpujDPLX2agEFr06zokfVjRGOFxRCbccqaceVY3Z1FG+DApi5hvOr+5anbQ/Gmnsct/Gho0HsNhYvWzpAddfWtMuaATptvQVf4fI8aprNq9YuBjbuuVMqyQwjoQWEeZBpmOegCUNQXdkcUt3Aq1sqRN0acj7W5II5HX51E45ibaqUzBnO4GsecbetUHDuN3rKrbFq4CJlPZ90liWbv6qwknWRTScHbO1wyC5LEDYTrHpTvX2aQtYqdsax3GrVmPaNBOwiT56bChntT2qt3MO9q0hfNoWeO7roVGpJ6VdcZ7KLfIZiysBllSNpnUEUPYrsCFBP6QVA3JUfnU6SQ5sBLPOn8PfWYJ9fGre92aClofP0JWJ8tahrw1gwVkIkga+NUJoU0bbwnEBrNsjUG2pkeKihL7WbWbBo3Nbw+DKw/Kr/ARatpbU91FCgeA09aoftFYtgbmuzIf8QH41Ne41LYyQGns1N2LRZgqgkkwANyTsBVj/srjP/bXv7tOFn0hatacopSJrFJ9mKXlPhSuBm54THjXB+ld7Enp9K9XC+PyrNjdz0MSdppxbZ6V6loAipINclZjZG15D4TS0Zuo+FSAopIFFRljYbrSd2Ecp/CnoprJr13/AArJHIW1wTXmeuuR0ApHtR/IpboJIVNcF1pPtPD4mvVu/wAaw2hLgjymlGCIr0uCaTp4UWvYzSMvZHmK5toiBTxjwrwxz1odQdEZmykGli1z9do/Helso8Yp22ojSi17A6RozG5+FNl43k+lPkUhnHrQ6jUhp2/dPxryyynQ6edLzGuaGPe28Nx+dbZtDLJrXhWlFSR3SD6fjTYL+XpXajqsbuL5edNGzTpVjzpJtNsSazVZmkjPZqj7RdnjiUAS5kKmRoSDpGoBok9nG9cLXStUznEzr/YDEf8APQDyY/AaVZ4LsPatkNcLXXHNtp8F2+tGb4Y9CKr+L8PvlP1BUOCD3tiBuJMxPWi1A0QMaQiM5VjlEwokn0od4xj7WI/3dyFtXVkXc2UypBgBhAMxvU65ZuJeL3LGIykgsY9plnTuezmUBAMR5cxT/FsfZU23ObutlcNbbVHEMQCsMAQreh0o1FHA4n2cJhst9b7d1lKkopXMWAWYOo16ir7Nif8AmWP+k3/7Kh8Y4fgriotj2TXHuoMltiJXMC+ZFMAZQTMaVbf7FYT9l/8Aq3P9VE3R2yDYKK9j6V1dWMFD8d30r19q6urmYN2m1NeM5rq6sNO9qZ3p23cPWurqxmiLjmnSslf56V1dWMwTfQTTLGurqBho8n60phXV1CGhVk7edKv711dQM5cjbUtxpXV1cgmN11s15XVpj4JDHX0pJbQ+ddXUQCERScomurqHuMHV25fCq1nJdgdgdK6uopgQ5H7a0rrXV1dHgKXI24qExhtOtdXVkjkWmH7ya61HxIg6V1dWxAGFFeneurq1mCbaDNsPgPrUn2C/sj4V1dRIE//Z"/>
          <p:cNvSpPr>
            <a:spLocks noChangeAspect="1" noChangeArrowheads="1"/>
          </p:cNvSpPr>
          <p:nvPr/>
        </p:nvSpPr>
        <p:spPr bwMode="auto">
          <a:xfrm>
            <a:off x="1251347" y="748903"/>
            <a:ext cx="228600" cy="228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350">
              <a:latin typeface="Arial" panose="020B0604020202020204" pitchFamily="34" charset="0"/>
            </a:endParaRPr>
          </a:p>
        </p:txBody>
      </p:sp>
      <p:sp>
        <p:nvSpPr>
          <p:cNvPr id="13316" name="TextBox 4"/>
          <p:cNvSpPr txBox="1">
            <a:spLocks noChangeArrowheads="1"/>
          </p:cNvSpPr>
          <p:nvPr/>
        </p:nvSpPr>
        <p:spPr bwMode="auto">
          <a:xfrm flipH="1">
            <a:off x="359569" y="5373291"/>
            <a:ext cx="5535216" cy="415498"/>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100">
                <a:latin typeface="Arial" panose="020B0604020202020204" pitchFamily="34" charset="0"/>
              </a:rPr>
              <a:t>Christow CLT and Teign Housing - Dartmoor </a:t>
            </a:r>
            <a:endParaRPr lang="en-GB" altLang="en-US" sz="2100" i="1">
              <a:latin typeface="Arial" panose="020B0604020202020204" pitchFamily="34" charset="0"/>
            </a:endParaRPr>
          </a:p>
        </p:txBody>
      </p:sp>
    </p:spTree>
    <p:extLst>
      <p:ext uri="{BB962C8B-B14F-4D97-AF65-F5344CB8AC3E}">
        <p14:creationId xmlns="" xmlns:p14="http://schemas.microsoft.com/office/powerpoint/2010/main" val="2730740159"/>
      </p:ext>
    </p:extLst>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p:cNvPicPr>
            <a:picLocks noChangeAspect="1" noChangeArrowheads="1"/>
          </p:cNvPicPr>
          <p:nvPr/>
        </p:nvPicPr>
        <p:blipFill>
          <a:blip r:embed="rId3" cstate="print">
            <a:extLst>
              <a:ext uri="{28A0092B-C50C-407E-A947-70E740481C1C}">
                <a14:useLocalDpi xmlns="" xmlns:a14="http://schemas.microsoft.com/office/drawing/2010/main" val="0"/>
              </a:ext>
            </a:extLst>
          </a:blip>
          <a:srcRect l="16666" t="2" r="5806" b="35303"/>
          <a:stretch>
            <a:fillRect/>
          </a:stretch>
        </p:blipFill>
        <p:spPr bwMode="auto">
          <a:xfrm>
            <a:off x="1" y="857250"/>
            <a:ext cx="9108281" cy="5130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3" name="AutoShape 6" descr="data:image/jpeg;base64,/9j/4AAQSkZJRgABAQAAAQABAAD/2wCEAAkGBhQSERUUEhQVFRUWFxsYFxcXFxwYHBoYGhkWFxccFxgXHiYeFxkjGhcVHy8gJCcpLCwsGB4xNTAqNSYrLCkBCQoKDgwOGg8PGiwfHyQsNSwpKSwsLCkpLC0sLCwsLCwsLCwsLCksKSwpKSwpLCwsLCwsLCwsLCwsKSwsLCwsLP/AABEIALMBGQMBIgACEQEDEQH/xAAcAAABBQEBAQAAAAAAAAAAAAAGAgMEBQcAAQj/xABJEAACAQIEAwUFBAYHBwQDAQABAhEAAwQSITEFQVEGImFxgRMykaGxB0LB0RQjUmLh8BVygpKistIWJDNTk8LxQ1RjgyXT8hf/xAAaAQADAQEBAQAAAAAAAAAAAAACAwQBAAUG/8QALREAAgIBAwMCBgEFAQAAAAAAAAECEQMSITEEQVETMhQiYXGB8LEjM0KRwQX/2gAMAwEAAhEDEQA/AKHEdurKuyhbjBWK5lyQ0EiR3tjE0j/b6xzS6PRf9dAc01iPdpvryEehA0MdvsN/8o/sj8GpY7eYX9q4P/rP4VmuQdK99mOlb68jvh4Gmjtvhf22H/1t+VLHbPC/83/A/wDprMPZiu9mK74iRnw8TXeH8cs38wtPnKiSArTBMbEa6mpF7HW09+7aT+tcUH+7M/KsbyD+TUrCYJ77patIWc+6F3J5yT5c9BRfEPwZ8OvJoPHO0GHNohMUgMj/AIck79CBI8qicFxB9oBLa21MAaaRqT11j1qrxn2V8Qt2w/sc/MqlwOwA37vPblNWHC7mUzz9mg/y1qm5PcTOCjOKX1CVR+6Y25/lSVw46H+fSo1piPuNqI5/lT1u2CJIYaxXjNH1Sf7+sWUBAkN/OvSvHwpJy2yVOpkxEAEnl0Fc9sGNWHwpi5hmN20iM4JvKpI0hTIb5UeKKckKzyaxunWxZ4bsrddGc38oWdwANI5gbb+UUMnhlvzjy8+nQj40Q2OBOLr2rtwkBiOZJHgCdz4edTH7Om3h7ihHyqQyM5jUjUZTrOnTUR0r1nBJbHzeSMpb27BKzgE2j8Navj2IeTqoVWyFmzqJkKYBEsJMSN69w13BhQWS4x0BAYgzlGYxMe9MR8KmYjimDAyNYvacmOVpiNSWzAdN46UKSJV9WM2exYDd97QUEgxmLe6XHdYCCRG/XwIoP7Q9nrr3SLKZ1QspIIGobxI5AUZf0xg2YThoEqCf3QADCgnvRMGd4PWgnjfHLtq5+qYIGBaAoImTtIOw0rHp7jcXvWkj8M7O4hLkvaYCD0P0NGiEgmI25mPvP40H8L7S33eHcERPuKNZHh40YWtzttzP7zeNKzafSdeT1Ol1POr8CyJPeA/vfxpIBA0XTTnSbtsE94L496Nh50m1a0IyCNJ1nrFedse0v39sfIiO6fjt8q4mTMHfnTZw4EQp67/wr1BDTBHnsfkKw3tf7/JVcXX3z+6P4aVGwqk2LIEjfUAHkvXapfGVEPPICNY11qHYUextZojWZJGnd2iq8f8AbkQ5f7sP3sTMVhs9tspZIg6d3nESOWtDoa9y9p/1X/AUSW/vzlmOU/tDrpRFawC5RpyH0pmP2Jom6l1kr6GdrZuEgNmgkA/rbh3MeFO3uDtmIVQwEaksTt50ZcUwoCExt+YqRwewCpMc6cvbZI5fMAy8EufsL/db/VSxwG7+wv8Ac/Nq0cYYdK42RQXILYzduB3h90D+wtRv0K71H9xfyrSsRaEVR+xFZcvJqoymo+JfSKteG8Oa6cqKXc6Ko+pqy4r2JxNm3nv4YounfUghemYAmByrBlPkEhcNe5zTtuxvPIxUrh2EJuqFXM0yAOZGv4V1nVYizwy6wkL8dKj3kZCVYFSNwa27svdsJhVa8qKLgBJfSYPyHhQT9quEsC5aaxl1zKwUyARlMHmD3tqFSGyx1GwEDGjT7LWjE3HP3bcDrLMPwBoKFEXYa5cGKi2CQUYuB+yozT4QQPjRN1wLik3ubQ3HLJEm6mYae/Gp5EdfCgG8wOJulRAzaD+1V8/F8qm4VQqBJYqJlfxkka660McLul3ZuZyn1MGjwNuxfWRSnBBA2PLCCCJ00/8ANQOFhy03FdrbNlVg+XLBg6CZO2lPpfMGWMkRzMajx/maj8MxoKNadGMEsGXQZRqc3UyZnwHSkYGt7KOui9WOMbSb7WGdrgFl7Q792QPezfwj5UM2XNrFLnzhAZUtcX30EyCIlSdNtjUhLq6ANdBiAwfxUzB5GCNKpOKYwX2VGFzKrEhsoLSSRAloyQAdADNNxNK2xfWxcXCm1uaDhOIF3zygcodc2ggSQDz0ECmHx117jW/eDLoAQczCI+Uj1oUwfBMMQO/d+CjnGumhoh4X2btW2FwZyR7uaNPGAB1rp9TGEW2TySIfCOBvYuC5dKKUBYIWlw+U5JUDQhip30inuLcNbEi0VuWy4UqQ7HMSXJUSQRtESfvVdcVVTbLlQHzKMwJ10JMiYnQfOo917dtgBazMkSxcxm03Xn3uQ6cqbCcZQUvImGFSWlALlI0O40NDfaNv1i/1fxNa9hzhcRJaxYYyZKSuvPVG3oX4xw3DpxC1CZUCBiGYv3szAb6xMaeFIeWLenuZhwShkpgXwXht3Nn9k+XL72UxuKOEnXRfUwd221onscaR1OSGA97SIPORVNi/Zs5NlRkIB1OxlpA1GnP1oJyvG0exixaMyl9CJdKgzcVQOff58uflUPDcYssxRYknaSJI6SPGoHaN82ItJBUQzPALbRHdG5pzjHD7S4a4yKy3LbBtVYaErzIgiDypMcaasplkle3Yunw0QQra67zGvlXqLuYIPjt9Kr+AcQa5aHdnLpPXYiiXhHZi5eGeRbH7xkkeUCB50vS9VDdacbA3jVkEXPe2AHw6UnCT7K1ud5gDovWiLiHCULFBDk6MTIAA225nzpnH8ERLKPbIhSQQSTvzBB8IiqIzqDiyOUU8sZL8lbaBGeSxEbmOoq2TjbwItHlybpVNYy9/LERpoZjMI3omOBVVBYwIH0p+F1j/ACS9VG8u3gqcXxIsIZCAfA9R1pWG4x7NYEddd/rVn/QIupIBAnfTqI09Ki4TgxBIJOkAEc6fGca4JJYpJpkcdr101g9Mh/OvT2o/rf8AS/Nq87QXBhbYaCzO2VFmBPMk9ANaE3x95ix9rAVjoBE/HWOgoPUS7BrE33Ci52hJncDqVA89BNRv0zx+lQOHcVW8GtuIfKSCNmgGQeh3NezTYSjLsLnFx7kXsFw4FvareKMoIIABO+krvlInUcwaMcbxS6bTj2y3BkcsHQDSJEMNxE0x2Z7AXsLhjfuSt1tWt80QRlJj725I5AjmDVF9onFrq2Miqoz6XGUaheQnkGP08ajcZaqPRhkjoZn9gg5iNsxiifsD2XxGLxaewXu22BuXCJRV10brmEiBrrT/ANl/YT+kXuZ3KWrRGcr7zE7Ks6DQEk8q+iuE8LtYa0tqxbW3bXYL15kncsep1NGo3uI1UZm1l7WazkVWBMqdep7pPXceFZ19o3FA727bBM6FmcKI97KAGjnpO/Otz7bcC9uFZLcun3w0EidVKj3l38jtuayf7T/s3NlXxtgRbL/rbX7EwM6kfcLbj7uYctteJ1qQbz2tLM8s4dbmsKn9UsZ/vExV12d4n+hYm3dUSFPeH7SEZXGvUE+sVTYbYdaft3ZGu40P8/CiikhLNf7RYHCNhrt7CksHwz3MqxAlGg66gaNKiSCBsJrNOF8Ya00mGEiZ6Dp6VL4H2mNi1esNJS5bcJzyuyn/AAtOviZ60P3LsD0o9lwZvJ/NuaQMYpEzPMHw+FQMXdNzVGy5ZKxpr1Pnt5eZqnwOP/3PWJXuTGu45/1TUPDk75j5g/X+IpHT40m2yvqsraUV9wx4firQsZ2vMHAYGzl2KwZVjplIkxvodwCaVw3itq/d9nDHmQyAAiY5TOtDvDOMezvZiuaBJUjRtDB8d/qOdXIwYw+JZ0P6lrYe2/LI5lQTtpDL/ZNb1GGLg5IleeehxYd8O7OYdNUtZWGsi2NIGsaeVS3sGSAGjWJEEgeFM4fioVVDXyDAMBCwEgEajwPLrUgcYQlYvgEaSbbDeNzr0FRy6ZzXtf7+SXcZxPExasOwYgKDmK6kECdjzAg0w9y02Ca6BIFsuHiCxIBLHqZ1mofGcGlkXXvlyuYAookF4CqoVe85aOUedZl2oa4uN9mpZFOTKgLADQRKzAIiPSvRxpenGh0Au4TxlUAPsWQGCMqxJ2LEbAd3r086h9q+IG3jrZDZR7MCYmJZtdehipXYhrmIxDwGuFFKu8tvI5HTYRp09TV/aRhWXFAMDORe7zJJaAI50vLjvJGl2NU3rst8FxkM8LcFyBLECAOsk89P5iphQwW0gxHLly86HOE3Ht2gjrbDTLFZO+qhtdWjltEVejGMVgkTHpP871dHoYvHT58nS6+ayJ9vBH4jhAZuDuuoMNJ2PvCPKncDYbGWntLcLgpld9cqnlJbVm20qQ2Ba7bVkykPmFxW2g6d0jUMD6ampnZ/hLYckm4TnPufdETBA6xPnp0peHoZL3spydWmvkKvA8BbCoqMrEjdiIBPhyjbnU+1x28U7qgK2de+2VpUa5V576UT4i4GQ29CD13nr4R1rMOK49LeJYMt0sUzhVXNmIJ93pBAOoqXN07xS27jsWZTjvtRccLYG3DXYzFW0We6RqGLbmSNqXxFxbY200QtIMwdQCfLX61Qdl+PtdLj2YEQATyBkx6a+U1YdoLosi0z6lmIOkkiJJHkYqbQ29KW4/VHTqfB4Jh5nyLTz6cquuPZQUL5shGWFBPe0PL0+FU7WXUOHBBgHURufHzoi4/hnNmUJBQhtOka/n8adFVjJpyXr39ESuG8XLA2wlwZRBLLA06a612DZiTnAB5RpI8v5+VCV3ipRw3tSxbQ6nU9WA08OVXnDeNoXVCVnL3jzLTy/d3pmHHPK3oV0Z1MoQjbE9tuEe2w+Ye9bbMsc57pHzB9KFrHZ6+2Sba6qCSWjQydR4SRWi4q1ntsBzBg/Q+lBa3RbB9pdyup93UN5EztHKk5FXJvTVJFXi+y961dDW8pUkeJB397puKkex8KT2l477jKO8glJMAyRuNzKg/KTrFDP9P3P2fnRY5Sjwgc0Yt7n0rexJIlVBmdCY8jQje7IrdZvaWUKuMlxdQCs5u7roQYIIOkaUTYNwR3lI+B/iKl5h1kfzzr0aUdqPIUmuGBX2a8Jt4J8Xh0JIF+VJ97KbaEK3WJInnvWhA6Vnli97LieK6FrTjxm0ob/LRfb7T4csVDkkbwjQPUiCKXliopNFWO5Fkr7iq3j+EW5h7iEAh0ZCDzDAr+NOWcelxj7NpHPQjfzpHGbuSw7fsqT8P/ABWRStAytbM+Vba6AcwSPUGK8V4YzUjipVb90Ke6XLLpGja/jUdUB20P870keOltdNxG3Ko99tP5616QQdtfwpsrmMeNYzS14RdBsYhD+yrqehDAGPSnMK4cajUaHf6jUeoI8qb4Va7l8/uACT1M+u1Mrca2cy+R31HjFdB02bNbIn3bYVlI3GhGYEwdDt5/Or7gvFri4e9YIViEYqGEh7LQLy+BBy3B0Oah3B3QeapPPLm+Z1qddumyUualUdTPIrs48ipYetPXkS/BovCsQlu1atu7PlRRmazaaRlGWD3XgAgAljtV9gbuDZ+8EAJGQZHSOgY5mU/Ks+4fxjEC5Yt2rrGyrNbdSqusKzKujKcoIHKN61DsrgGbE3GazaFkKoRshBLkBnjXKQDzCiJia2UqBUS6vcMS4GBWCwMsuja8ww1B8aDOJ/ZDauX0u+3uqUAEZVYmAAJY89N451pQMGqPtA14XF9jEZZIMawdN+uopUd3QTWlWMcC7OWcGjLZWMxzOxMs7dWP4CAOlZ523t//AJBrpgwiKojwJY/MD40a4438uZnAVW1YMFETG4OunIiZms/7R8QW7fdh3iWOUDpsPPYVbghvZPkZXW0AO8tJJPITqfM/IQKi43ikQq7nb019OtMY7iEdxdSdDH+Ufiaaw2DO51ZtCeg3IX8/KqXK9oi1Huw47KXSbH9owdtIUc6thiAozljmjTmAPCeZrMbvaK7ZulFZsinRYGXQCdRBrsT2tvX19mg33Ycp39aF548dymMHQe4btJ7W7lSNNyKXjeCm9aNpbr2sxlioEsDMieQ2+XWhTC44YRFNwMcrwyqd4BMw3KYMztI8zTh3FkZBcXUOAwkjYiROgPPpSstNq+V/022lS4K/spwRLeHBAkBrksRr3XdSTA6LSH7NpiD7bEi4S5/V2yzKLdr7oKgjvEDMdZkxyq/7NdrEse1si1KpcL52cAFrp9oVURss7zuaru03bBUuh8j3C4MLb72UDKJJ+FRwx6ZuQ+eZzgoI94xamywPICBrpGo8zA/8VU9qe0jWpt2T3wJZummgE86jYzt7h7lpgM6tkJCuNSZIMlSROm0zBp/svwC1i8O1+9cYO5uMxUr3VA1MEGDo3SBVuKEG9c+F/JJPUtkBNm4xQC2pz/euPsDP3QfeMc9qssH3BmnU89p8T4dBsKYClx3PdBEnw6eJprGOI3HrmPygAV7HT4ceBNxJss5ZWkwi4D2qYXlR2lGMfHSRTPaLiFlrt51Qstr/AIlydCy6ZUUDWWIUsT5cyabstwv27Pdc5bVvTNA79zkqj70bnXpJ1qR2rxaWsGbFsghismO8SCDvG3d+VeF17WWWpL7nodJFY+X9kBF3GM7FnMk9foPCummFpzNUA1vc+mThH+4xI+Y8CKcfE3LSsXJJCkwFGsAnePDnVj7P/wA/geoqJxKwWt3BI1RhHWQRoeVelqvk8yzNuwPHrmMxN/FXQAtxlTINlCr3fWDvz1ov47gyhFxBmgagaSvUeIrHuwHGcRhnc2VRw0BkuTlaJiCPdbx8a00/aMwgX8BdVI1a24uEeQgSJ8RU2uMoaZF8dUJKUR7hvHMjB0nxBO45iinjOLW7hLhUyGttHw286z3FcQwlxs2FxNuW1Nq5Nsg9O8BlPh8Kn8H4loyGCp0cFxA5nQTnJERHXWpIOWJ0912K5xjnpx2ZkHazClMSy9APpVSl0iiTt/iQ+Nc9IHy/jQ7cWujwKn7mSrX6yFHvEwI6nbzoixXYC9h7BuvctFtZQNrA6MdGJ108OdDXCsaLVwO0yuoI6+I8pog4722F+yLKqe8Rmnz2iscnYUYRcbbGrOEy4diRqwzT5xHyio62pGvxqRxgxb2iWA+p/AUjDHSPWiw7ptmdRs0l2KhlKnST4VMwXEiOS+IaT8qk3rR51WXbOtN3XAnkNOy2NHtVXRFY947aDvHwBJ09a13g/G7l98li4oCASCBtIEZfUcvWsN7GcJvYgfq47l0SxjQDWIO+8+lan2e4EMLca+DN9/eb7o0AIQHZTAnr4bVrUp7hKShFruaBxjFNbsXHUEsqGI6xGk9N/Ss+sccZ0BbOS0hSGJbpyM86I+LXhdQEuzFgQVOgUcxA69d6o14Bb/f2InMemWdeYHPwHSu9K63MjlUU1VlPxtL91cqBlVVLgZtCBq0AkSSSdtdazw41z3bK95pLOfHkNfj51r9zgCASCwgzGn7SsBMSACg25T1rLOM4W5Zxlz2IQANoCNNQCYjXn4bU2LcNm2LlU+EkO8N4XlEtvzJ8BJnoPKpj3VUZtZOiA9Osch489KiqcQ+hZQhG2/jyAJ8qYXBKLgZmuOwM6mF0/d2qr1VGPyonUNT+Zlfav2CxNxsxJgA8tYA8KsLvHMPYLJlbONIA2PjUzBcNw9xyz2ULE6kjn5TExNXx7M4c3M7WlzzObXUjadddhvUS6qS4SLHjXBG7E8a/SLpNwAFUiCIZgx3jpAA5b1acO4FdUtmZCisQsQJX7ug2gaR4UF4Tj2XHXXMkM2QaSTBCqPWPpRPdwly+guq7BRvbUkR1nUEmp55J+pq8lUIQljp9iys8Lt28+a/Ody/dUKcxgEGc2gAAEVIHF7aAhWyz1LfVjPpVCOH6ahx4+0b/AFU3c4Rl7wGY8szTr6n50TxZZ+5grNih7VuDHFOJJdxpdh3bTAER7wGsn1j0o8wQsPF5bNvMR74Uazz039aAsHwy5cuPeywWuMMngvd36yDypb9pWtgrZUggkEk6TsdBSkpyeiHYZaS1z7mkcQNtrRDhDPNVysP7Q51kPaDHAMyK+aDE+H58q8x/G8TeGVrhC9F0/jVYMPAnwq7As8IuLexLleObTS38h5wy8lpVVQO6gg6TLAEnXeZnfnQ92rvsQoJJBYkT05a/GiHglhSrggGRbkRI1ROuu/ShvthhTaZFyZVYZw2venlB2jp41I3b5LJ61j+gPinv0ZulK4Vhfa3VUkBSRmJ2CzqT4RWof0ZZ/wDbH5fnXbiIYpT3Rrd7w09RUC6zZWllIjcTI22HWs64V9quKFp2u27N4WwpYgm0xBYJylZkjkKbxP23K6EJhGzHZnuggeiqCR6ir1kS5PLWKQN9lsJlZxJkXHB/stH4UbYUyNG/n4Vn3ZDHlrl3MdyznzJE/WjvBYju6Hb+f52qJuy9cDfFuBo6zcAYnTUfhzoVsXv0D2ipMNDIOQbnOxjQUV8VxpVZ58vPlQb2kvE21LQSW/A0Et0FFuLtAxxS4zvnbUmST4k0ytO4u5KgeNMKuldEFibzaiKdwOGz3ANufw1qMd6teCW+8T4EfEH8q05ckniyxl0I33220/GnLQ7qnTapDWhnt7/8Rd/OqvBBsoljsPH612F7B518xNuP41HFrMQBudB515edl5iPKp3ZO2bt8ZhsZFNvsJ4Dr7Pez9zD2G9ocrNcLQve0hVBPwNGls663PGCscp1+I+FJ4bahRUI9tVTFPh2s3GyEd633zEKZKATGvImnKorcRKRaFtu/a16mDEkfhT2HBJHuEfutsPKpVzG2Y70HTmnLyI8RT+Fs2yA6KBI5AAx6UKyxbpMyxm7h9KyrtLhC2JuaEAEfQbfzyrYLq6Gsr400Yu/odx5aBdvia5z019w8cHOMvorKgsqrqOm/I9fOorYeXBGvlzHI09dJJPhSv0fKQQpOmkcuo29aLqMmnHaC6bHryJM84ewDMPFT+BooxF/KhPQE/ATQarxdB6mPnI/GijEXAbZBEgiI8CNagT2KpLcAOzlvPibc83LGfAM1aRwq+LRYHY8gJ8KhfZ5wC2mMS4MwPfAUmV1U66idtN60HtD2ZW8vc7jbhlAGviOYql1khSAg/TyJsCrhhjAgaFZHIgGvXSATzos4FwJAALihzzkekR0kGpvF+B4cIf1SiQfdJX/ACkVRBtJJ8iclOTrgye0wzAjLOY8zvOm1CAOYkgDUkgetHHFLJUXFtI5jNk1B5RuTMA9aCLKFVhlMgxGxBH0of8Az0vUnZR1kv6cBBIA5z0irHsrwlcTfIZCbdtS7gggRsAT5n5VWXrhPvFR/iP8+lEnYviNsrdsOWGbXPMHLETI2AOtVdXlUYNImwQ1SQvhOCY3nJgWgwgamQoGUKeQECfhV7xzCW8RayXgSN1y++D1Xp66dai38ejIow0e7zByrGmpG4nbzp23wm6FVic5cDO8xk7upUQc0t906aeteCrk+T2kk1uih7PcAfDsSbLtMzqvugyNNus1c/0kv/trnwH51ZcO4fe1H7Md/k4iW7umTXY66byaV7a3+3a/vUxRk+X/AKC2gqiZjjEyqSsRBzfCB661WW9FJ8Ks8cf1Z9PqKqrw7sdarnyeLHgt+yjwz6j3fxFH2CeYXkKznsuP18ftAj5g/hWnYWz3jSUNIvHn9wdT9P5FCnaq4AtsSNSTqfAfnRBxu9+uA/ZX5n+RQj2tYl7Y6KT8T/CuZvYpr50GoOvI02NqQy16z92sWwIhN6uuCLo34f1TVJaq/wCBmFJ8/oRW9ju6JuHAN21qx/WLvH4GoOHHyVf8oqzwxBvWoJ/4g3HgagKQD6L/AJVrMXAef3DON900Q/Z5hZuk9KG8e2oHrRz9mWHksact5CH7TUMFa0FUNmwRfxbMgAN5YZg6gr7MffVSIBGkiNTREkqAQRHOQT9Kk2saf3Dpp3oPwI8KbkipKmTvkzvF4e5+nhkJKI1oEghgouqDlB0zAywmK0nhw/Up/VFR7fD7WdnNkFnKsTmDSbYhCBMCOUVNW8NFysvTuwPQjSkxxKMrXgxJntwaVknGT/v93RveOvL3R8q1y5tWQ8ZWeIXRrrcbX0ihzP2/cs6Ve/7EHFLluf1gf5+lNm9JB72gGxpzilskbQy9elVHthPPkw9eXxBpvVK8RnRS05SRiNW/tA/MUR4lTl05UL4W9m8wefnNGHsnOoXu/GRUUeCme0jzsxjMvEcNb/aS43xUx/lNa6ySKyDhWDji2FYf8q4T6Bh/3VsBGgqrHtEkm7kVWDvKz3Av3LhU+Byq30YU1x27AHrQ32A4ib17iPOMY8eUBR8kFWXa3G5LbN+ypjzggfOqIvuBW9Ge3cQpebgtlSWPusDBYk7c5k1m1y9mdmj3mJ+JmtEsvcEHvR/W31+YrNTofWvPx3bbPQzyTSSJIGlMriWtOHXQiniYWoOIMzTpbkq2NE4fiL1zKRotyDObMVAEgCRB1zAny6VfPib7MHYkEgqVB7qjvHMhic22h00PIiBnhmGgKUvFBlXSQsNG2VvHWrK4jFA36Q0/101gxtUyeRcJHsR9NrcuMNbukF8xMHI+YyCgXcKICs0md4+tdnw//PT4j8qTatqq3C98nSf+INsoI7qmetexhf2x/wBNv9NbeV+EHqxIz/ibiAKieynWlXJJ6n40bWvs+ugCWXbodKrk7Z4S2RQ9k8DN+TyH10/OtAXP91YUc2MaDmegqkw3A2wzatJYaQCNj1IqbfY3FGYkgfdmB/586WGirxl852uCCCdJB25ajwoRxtxrrln1PyA5AeFGOEwntQUXutBG0x46b/nSP9iCfv8A+H+Nbt3MbYB4i3EVEuUT9reAnDeyJac5bSI2y+PjQ97EQ2uxWB1nN9IHxrGchCir7geg+P0NUiJRVwrgN24M9sAgsw1YCIMc9+VY3SOXuSHMMSb1nWe//wBrVTJdkT5fICiEcHu2b1k3AACzbEHUW3NDNoQsHlH0ocXAzNvI8vGW9BWofZpZ/Vsf3o+QrOOFYBr94IkTBOu0LrrWt9ieGNYtFXgksTI2gx1HhTse80hctoNhpZTQakeX8akCw37QI6FAfoRUSxhRuCw56MfpUxLDcnPqAaokR9z0Ybqts+Uj8/GvbVrKdFif3pHzr0LcHND6EV6bjc0+BG/r60AYq5WM8fu/77eidLrfJq2QNI1EeFZb2g4FFy/dL/fZoy9W6z49Knzx1aV9SnpZqDk34K7GY4OQSscp0PodaH8cmU90HXWPWrPDaHTl9PGkWMEL+IW2WKypgiOUnSdKsyr+k7J8TrImUXD7sXIMwwjXruKNMCGMZzoPdU+76+NQcV2By95XbTXUKNvHpVlw4kKA+0Aqwgz4fka8uO56E3e5Kwlof0ngWGwTEgiZ0CL8ta1o7Csg4fiY4xhVg5Bau/Fg0zyHuCtgK1bj9pJP3Gc/ZnbjFcTAGn6S0f3n/hVj2tZShzSVzAaGNeWvmKqvslGZMXc11xLqR4D/APqrvtNZW5ktjRc6gx6zHypi9v4A/wAgGuWd9SZ3MjrrvqfSssvc63tuzCHTO2/QaeWlYJiBlZlO4JB9DFSqSfA2MWuR3NKA1GYSR4kCnlPdFS+ALaOKs+3BNr2i546T9JifCa00If01gzJCkKNC6kwQCSAVMkTyNL4hiioQj2RFwGQyhoIHIEkRrzrUsZ2ZsPvbAMnVQAdd9hBrI+31xsLijYthCiqGUlZPfAJBPgQdooE4vyV+tJLsy1wFwmwSTaEAe6lvSSB3Rv8ADpUz9NPUf3EoCt9p7wt+zGQA/eCww1nQzA18KR/tBiP+c/y/KjSgvLO+Jn2pfi/5H+EoGxNoGIN1BqYHvDrWzM9ZJwDKmItO4IthwS0SNNRp5xWtmDz0pWbknhwVnEbQc6wNNCTHXmaiW8GwYSfMDaOWvM1Mxt4AgwGB0g6/D40rEgrZd1U6IxAGpJg6CjhwYyg4TiSXVlgLJBJ8Z0+lEgv1nmHfFAymGuAc9CT8NKtsJi8YPdt3j4PamP7RIP1pU1qdoOPBG+1HUYf/AOz/ALKAXO1aF2vwN25hEuXbeW4pBMGcsmG2MawOsUI2OBNeZERlzMYGYwJI2kT/ADFHDgCXIzw20TcAIBkMBrzKmK0fswhSyA2hzMeuhMihqz2ExthgRbz8w1tgSD1EwflrRd2cTFF1W9hoWdXK5IgH7swTPQCslutjls7PeLgu1qATlZidNptsuvqazvGYdldlIOYRIjUaDrW2nh88gKC+0f2c3rl171m4snXIwjYAQG25c66EkjmgY7McSGEuk3FnOsAwMwgzprrykeVHfA+3OH91jcBk/wDpsRHI92T8qDD2Ox2ZS+GZoPMK6n4NWjcC4CttFb2K2HZRnVAND57xtprrTdag9SBrUqZfcP7WYR4AxFsHoxyn4PFX2HxCuJRlYfukH6UMPgEbRlDeYB+tRW7NYc/+kqnqkofipFd8RfKA9AOaS1Ba8MKf8O/iU8rpYD0ead9vi19zEhx/8lpT80ymiWWLBeKQVMazbjvEA3tkBEyZAIJjPzG+4q3xPa3EWTF0YZuejtbJHkQQKzzBH/eb91wf1pYkzIBLFtMupUDSfLTlWtqTVPubCMo3aFoO/rSeGX8mMzjXKrR/cP4097VW1gkjZhr8TVV2fu3GxJ977xHd23gkx0+tUdTNKD+ovDFuQntJ2gxd5O+qrbEzkaVMiO8CZ57EelXWA7S4XIgN3KVUDVGXYAaEDTaofE+AYi+xz+1IBlZKuvhALKV+BpjB9h7kzcgLyGYT8p/CvOTVFj5NG7NcSS7lZCpXNClZ2gTmnczPyrRzWQcDvphTh7QVjmuqgyrABY7nMZieeta8eXpT8LtCsipgL9leEyYbExscZiI8lYL+FT8ZbkA+Ob1mvPs5slOHAsO81zEOfM3rv5UrjF0W7TMdcoBgb7gfjVK9j+wpe4bW5FYl9oHDPY467A7tyLq/29W/xZq14YugL7WMMCtm6BsWQ+veX6PXnQe5XJbACigj0r21ow8DSbR7vypzLVIk+iEMgETqOtY/9r3D2TGrcI7ty2sHxTusPA6r8a1bhCn9HszuLaT55RM0FfbLH6PY6+1aD0GTX46fCp0qY7lGToKRTtvevfYU0WFmJ7N4m2QXtOVG+gM8vuz86vez+NvsVtxcKTEMuymdcwEiD15UfYPDEgGZ03/jUwW/E0tzbVGqPcCuPdncUwVrDgFZlZiZjY7Tpzoav4+8qlLwuKwP3wwgjmDEfCtdFjzp0WB0NAOjJxAjshjvbqQwkqB3wCAZ5GY7w02ont4TwqyNjwrhaisrcxuyuxHC0uIVdQysIIPMVQ2fs0wy3A6G8sGcoYEaGdyCR8aNktedPi0KJbAtFYML4U4mF1G43+hqw9j6U2yd4etCaQrWHkxXpw+tWiWOsfCvf0UdflQ2aVhwdOfokrHSpxtqOZrxkEaVlmFWMPr73ypXsOp+VSHI6UgiNhTKMtDJsDqaQ2DBBiafINNtb8R6fwrDdgZ412Ve8QyuqsBBzAmRyBIPnVT/AP5/fO91APAE/DQfWtDQjKOcdK4KDRpujDPLX2agEFr06zokfVjRGOFxRCbccqaceVY3Z1FG+DApi5hvOr+5anbQ/Gmnsct/Gho0HsNhYvWzpAddfWtMuaATptvQVf4fI8aprNq9YuBjbuuVMqyQwjoQWEeZBpmOegCUNQXdkcUt3Aq1sqRN0acj7W5II5HX51E45ibaqUzBnO4GsecbetUHDuN3rKrbFq4CJlPZ90liWbv6qwknWRTScHbO1wyC5LEDYTrHpTvX2aQtYqdsax3GrVmPaNBOwiT56bChntT2qt3MO9q0hfNoWeO7roVGpJ6VdcZ7KLfIZiysBllSNpnUEUPYrsCFBP6QVA3JUfnU6SQ5sBLPOn8PfWYJ9fGre92aClofP0JWJ8tahrw1gwVkIkga+NUJoU0bbwnEBrNsjUG2pkeKihL7WbWbBo3Nbw+DKw/Kr/ARatpbU91FCgeA09aoftFYtgbmuzIf8QH41Ne41LYyQGns1N2LRZgqgkkwANyTsBVj/srjP/bXv7tOFn0hatacopSJrFJ9mKXlPhSuBm54THjXB+ld7Enp9K9XC+PyrNjdz0MSdppxbZ6V6loAipINclZjZG15D4TS0Zuo+FSAopIFFRljYbrSd2Ecp/CnoprJr13/AArJHIW1wTXmeuuR0ApHtR/IpboJIVNcF1pPtPD4mvVu/wAaw2hLgjymlGCIr0uCaTp4UWvYzSMvZHmK5toiBTxjwrwxz1odQdEZmykGli1z9do/Helso8Yp22ojSi17A6RozG5+FNl43k+lPkUhnHrQ6jUhp2/dPxryyynQ6edLzGuaGPe28Nx+dbZtDLJrXhWlFSR3SD6fjTYL+XpXajqsbuL5edNGzTpVjzpJtNsSazVZmkjPZqj7RdnjiUAS5kKmRoSDpGoBok9nG9cLXStUznEzr/YDEf8APQDyY/AaVZ4LsPatkNcLXXHNtp8F2+tGb4Y9CKr+L8PvlP1BUOCD3tiBuJMxPWi1A0QMaQiM5VjlEwokn0od4xj7WI/3dyFtXVkXc2UypBgBhAMxvU65ZuJeL3LGIykgsY9plnTuezmUBAMR5cxT/FsfZU23ObutlcNbbVHEMQCsMAQreh0o1FHA4n2cJhst9b7d1lKkopXMWAWYOo16ir7Nif8AmWP+k3/7Kh8Y4fgriotj2TXHuoMltiJXMC+ZFMAZQTMaVbf7FYT9l/8Aq3P9VE3R2yDYKK9j6V1dWMFD8d30r19q6urmYN2m1NeM5rq6sNO9qZ3p23cPWurqxmiLjmnSslf56V1dWMwTfQTTLGurqBho8n60phXV1CGhVk7edKv711dQM5cjbUtxpXV1cgmN11s15XVpj4JDHX0pJbQ+ddXUQCERScomurqHuMHV25fCq1nJdgdgdK6uopgQ5H7a0rrXV1dHgKXI24qExhtOtdXVkjkWmH7ya61HxIg6V1dWxAGFFeneurq1mCbaDNsPgPrUn2C/sj4V1dRIE//Z"/>
          <p:cNvSpPr>
            <a:spLocks noChangeAspect="1" noChangeArrowheads="1"/>
          </p:cNvSpPr>
          <p:nvPr/>
        </p:nvSpPr>
        <p:spPr bwMode="auto">
          <a:xfrm>
            <a:off x="1251347" y="748903"/>
            <a:ext cx="228600" cy="228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GB" altLang="en-US" sz="1350">
              <a:latin typeface="Arial" panose="020B0604020202020204" pitchFamily="34" charset="0"/>
            </a:endParaRPr>
          </a:p>
        </p:txBody>
      </p:sp>
      <p:sp>
        <p:nvSpPr>
          <p:cNvPr id="15364" name="TextBox 3"/>
          <p:cNvSpPr txBox="1">
            <a:spLocks noChangeArrowheads="1"/>
          </p:cNvSpPr>
          <p:nvPr/>
        </p:nvSpPr>
        <p:spPr bwMode="auto">
          <a:xfrm flipH="1">
            <a:off x="2897981" y="5426869"/>
            <a:ext cx="6048375" cy="415498"/>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100">
                <a:latin typeface="Arial" panose="020B0604020202020204" pitchFamily="34" charset="0"/>
              </a:rPr>
              <a:t>Corry Valley CLT and Yarlington Housing - Devon </a:t>
            </a:r>
          </a:p>
        </p:txBody>
      </p:sp>
    </p:spTree>
    <p:extLst>
      <p:ext uri="{BB962C8B-B14F-4D97-AF65-F5344CB8AC3E}">
        <p14:creationId xmlns="" xmlns:p14="http://schemas.microsoft.com/office/powerpoint/2010/main" val="677611085"/>
      </p:ext>
    </p:extLst>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3" cstate="print">
            <a:extLst>
              <a:ext uri="{28A0092B-C50C-407E-A947-70E740481C1C}">
                <a14:useLocalDpi xmlns="" xmlns:a14="http://schemas.microsoft.com/office/drawing/2010/main" val="0"/>
              </a:ext>
            </a:extLst>
          </a:blip>
          <a:srcRect l="-1799" r="2" b="39500"/>
          <a:stretch>
            <a:fillRect/>
          </a:stretch>
        </p:blipFill>
        <p:spPr bwMode="auto">
          <a:xfrm>
            <a:off x="-180975" y="857250"/>
            <a:ext cx="9324975" cy="5208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Rectangle 1"/>
          <p:cNvSpPr>
            <a:spLocks noChangeArrowheads="1"/>
          </p:cNvSpPr>
          <p:nvPr/>
        </p:nvSpPr>
        <p:spPr bwMode="auto">
          <a:xfrm>
            <a:off x="3006329" y="5481637"/>
            <a:ext cx="5724525" cy="415498"/>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100">
                <a:latin typeface="Arial" panose="020B0604020202020204" pitchFamily="34" charset="0"/>
              </a:rPr>
              <a:t>Marshwood CLT and Hastoe Housing - Dorset</a:t>
            </a:r>
            <a:endParaRPr lang="en-GB" altLang="en-US" sz="2100" i="1">
              <a:latin typeface="Arial" panose="020B0604020202020204" pitchFamily="34" charset="0"/>
            </a:endParaRPr>
          </a:p>
        </p:txBody>
      </p:sp>
    </p:spTree>
    <p:extLst>
      <p:ext uri="{BB962C8B-B14F-4D97-AF65-F5344CB8AC3E}">
        <p14:creationId xmlns="" xmlns:p14="http://schemas.microsoft.com/office/powerpoint/2010/main" val="4039441398"/>
      </p:ext>
    </p:extLst>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ctrTitle"/>
          </p:nvPr>
        </p:nvSpPr>
        <p:spPr>
          <a:xfrm>
            <a:off x="685800" y="2455069"/>
            <a:ext cx="7772400" cy="1102519"/>
          </a:xfrm>
        </p:spPr>
        <p:txBody>
          <a:bodyPr/>
          <a:lstStyle/>
          <a:p>
            <a:endParaRPr lang="en-GB" altLang="en-US" smtClean="0"/>
          </a:p>
        </p:txBody>
      </p:sp>
      <p:sp>
        <p:nvSpPr>
          <p:cNvPr id="3" name="Subtitle 2"/>
          <p:cNvSpPr>
            <a:spLocks noGrp="1"/>
          </p:cNvSpPr>
          <p:nvPr>
            <p:ph type="subTitle" idx="1"/>
          </p:nvPr>
        </p:nvSpPr>
        <p:spPr/>
        <p:txBody>
          <a:bodyPr/>
          <a:lstStyle/>
          <a:p>
            <a:pPr>
              <a:defRPr/>
            </a:pPr>
            <a:endParaRPr lang="en-GB"/>
          </a:p>
        </p:txBody>
      </p:sp>
      <p:pic>
        <p:nvPicPr>
          <p:cNvPr id="19460" name="Picture 3"/>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782240"/>
            <a:ext cx="9144000" cy="5293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1" name="Rectangle 1"/>
          <p:cNvSpPr>
            <a:spLocks noChangeArrowheads="1"/>
          </p:cNvSpPr>
          <p:nvPr/>
        </p:nvSpPr>
        <p:spPr bwMode="auto">
          <a:xfrm>
            <a:off x="305991" y="5210175"/>
            <a:ext cx="4644628" cy="738664"/>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100">
                <a:latin typeface="Arial" panose="020B0604020202020204" pitchFamily="34" charset="0"/>
              </a:rPr>
              <a:t>Queen Camel CLT and Hastoe Housing - Somerset</a:t>
            </a:r>
            <a:endParaRPr lang="en-GB" altLang="en-US" sz="2100" i="1">
              <a:latin typeface="Arial" panose="020B0604020202020204" pitchFamily="34" charset="0"/>
            </a:endParaRPr>
          </a:p>
        </p:txBody>
      </p:sp>
    </p:spTree>
    <p:extLst>
      <p:ext uri="{BB962C8B-B14F-4D97-AF65-F5344CB8AC3E}">
        <p14:creationId xmlns="" xmlns:p14="http://schemas.microsoft.com/office/powerpoint/2010/main" val="4412160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l="8392" t="13443" r="9081" b="14740"/>
          <a:stretch>
            <a:fillRect/>
          </a:stretch>
        </p:blipFill>
        <p:spPr bwMode="auto">
          <a:xfrm>
            <a:off x="-72629" y="850107"/>
            <a:ext cx="9216629" cy="5150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3" name="TextBox 4"/>
          <p:cNvSpPr txBox="1">
            <a:spLocks noChangeArrowheads="1"/>
          </p:cNvSpPr>
          <p:nvPr/>
        </p:nvSpPr>
        <p:spPr bwMode="auto">
          <a:xfrm flipH="1">
            <a:off x="1115616" y="5373291"/>
            <a:ext cx="7343775" cy="415498"/>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100">
                <a:latin typeface="Arial" panose="020B0604020202020204" pitchFamily="34" charset="0"/>
              </a:rPr>
              <a:t>Powerstock and District CLT and Hastoe Housing - Dorset</a:t>
            </a:r>
            <a:endParaRPr lang="en-GB" altLang="en-US" sz="2100" i="1">
              <a:latin typeface="Arial" panose="020B0604020202020204" pitchFamily="34" charset="0"/>
            </a:endParaRPr>
          </a:p>
        </p:txBody>
      </p:sp>
    </p:spTree>
    <p:extLst>
      <p:ext uri="{BB962C8B-B14F-4D97-AF65-F5344CB8AC3E}">
        <p14:creationId xmlns="" xmlns:p14="http://schemas.microsoft.com/office/powerpoint/2010/main" val="36897905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accent1"/>
                </a:solidFill>
              </a:rPr>
              <a:t>Membership Invitation</a:t>
            </a:r>
            <a:endParaRPr lang="en-GB" dirty="0">
              <a:solidFill>
                <a:schemeClr val="accent1"/>
              </a:solidFill>
            </a:endParaRPr>
          </a:p>
        </p:txBody>
      </p:sp>
      <p:sp>
        <p:nvSpPr>
          <p:cNvPr id="3" name="Content Placeholder 2"/>
          <p:cNvSpPr>
            <a:spLocks noGrp="1"/>
          </p:cNvSpPr>
          <p:nvPr>
            <p:ph idx="1"/>
          </p:nvPr>
        </p:nvSpPr>
        <p:spPr>
          <a:xfrm>
            <a:off x="467544" y="1484785"/>
            <a:ext cx="8229600" cy="3384376"/>
          </a:xfrm>
        </p:spPr>
        <p:txBody>
          <a:bodyPr>
            <a:normAutofit/>
          </a:bodyPr>
          <a:lstStyle/>
          <a:p>
            <a:pPr>
              <a:buFont typeface="Wingdings" panose="05000000000000000000" pitchFamily="2" charset="2"/>
              <a:buChar char="§"/>
            </a:pPr>
            <a:r>
              <a:rPr lang="en-GB" sz="2600" dirty="0" smtClean="0">
                <a:solidFill>
                  <a:schemeClr val="accent1"/>
                </a:solidFill>
              </a:rPr>
              <a:t>Get involved in the provision of local services and affordable housing, have your say</a:t>
            </a:r>
          </a:p>
          <a:p>
            <a:pPr>
              <a:buFont typeface="Wingdings" panose="05000000000000000000" pitchFamily="2" charset="2"/>
              <a:buChar char="§"/>
            </a:pPr>
            <a:r>
              <a:rPr lang="en-GB" sz="2600" dirty="0">
                <a:solidFill>
                  <a:schemeClr val="accent1"/>
                </a:solidFill>
              </a:rPr>
              <a:t>Each member has one vote irrespective of the number of shares </a:t>
            </a:r>
            <a:r>
              <a:rPr lang="en-GB" sz="2600" dirty="0" smtClean="0">
                <a:solidFill>
                  <a:schemeClr val="accent1"/>
                </a:solidFill>
              </a:rPr>
              <a:t>held</a:t>
            </a:r>
          </a:p>
          <a:p>
            <a:pPr>
              <a:buFont typeface="Wingdings" panose="05000000000000000000" pitchFamily="2" charset="2"/>
              <a:buChar char="§"/>
            </a:pPr>
            <a:r>
              <a:rPr lang="en-GB" sz="2600" dirty="0" smtClean="0">
                <a:solidFill>
                  <a:schemeClr val="accent1"/>
                </a:solidFill>
              </a:rPr>
              <a:t>A single share costs just £1 – membership forms are available tonight</a:t>
            </a:r>
          </a:p>
          <a:p>
            <a:pPr>
              <a:buFont typeface="Wingdings" panose="05000000000000000000" pitchFamily="2" charset="2"/>
              <a:buChar char="§"/>
            </a:pPr>
            <a:r>
              <a:rPr lang="en-GB" sz="2600" dirty="0" smtClean="0">
                <a:solidFill>
                  <a:schemeClr val="accent1"/>
                </a:solidFill>
              </a:rPr>
              <a:t>Rules of Mark CLT will </a:t>
            </a:r>
            <a:r>
              <a:rPr lang="en-GB" sz="2600" smtClean="0">
                <a:solidFill>
                  <a:schemeClr val="accent1"/>
                </a:solidFill>
              </a:rPr>
              <a:t>be available on </a:t>
            </a:r>
            <a:r>
              <a:rPr lang="en-GB" sz="2600" dirty="0" smtClean="0">
                <a:solidFill>
                  <a:schemeClr val="accent1"/>
                </a:solidFill>
              </a:rPr>
              <a:t>the Village website</a:t>
            </a:r>
            <a:endParaRPr lang="en-GB" sz="2600" dirty="0">
              <a:solidFill>
                <a:schemeClr val="accent1"/>
              </a:solidFill>
            </a:endParaRPr>
          </a:p>
          <a:p>
            <a:pPr>
              <a:buFont typeface="Wingdings" panose="05000000000000000000" pitchFamily="2" charset="2"/>
              <a:buChar char="§"/>
            </a:pPr>
            <a:endParaRPr lang="en-GB" dirty="0" smtClean="0">
              <a:solidFill>
                <a:schemeClr val="accent1"/>
              </a:solidFill>
            </a:endParaRPr>
          </a:p>
        </p:txBody>
      </p:sp>
      <p:sp>
        <p:nvSpPr>
          <p:cNvPr id="4" name="Rectangle 3"/>
          <p:cNvSpPr/>
          <p:nvPr/>
        </p:nvSpPr>
        <p:spPr>
          <a:xfrm>
            <a:off x="2910722" y="5815054"/>
            <a:ext cx="4572000" cy="574516"/>
          </a:xfrm>
          <a:prstGeom prst="rect">
            <a:avLst/>
          </a:prstGeom>
        </p:spPr>
        <p:txBody>
          <a:bodyPr>
            <a:spAutoFit/>
          </a:bodyPr>
          <a:lstStyle/>
          <a:p>
            <a:pPr lvl="0" algn="ctr" eaLnBrk="0" fontAlgn="base" hangingPunct="0">
              <a:spcBef>
                <a:spcPct val="0"/>
              </a:spcBef>
              <a:spcAft>
                <a:spcPct val="0"/>
              </a:spcAft>
            </a:pPr>
            <a:r>
              <a:rPr lang="en-GB" altLang="en-US" dirty="0" smtClean="0">
                <a:solidFill>
                  <a:schemeClr val="accent1"/>
                </a:solidFill>
                <a:latin typeface="Baskerville Old Face"/>
                <a:ea typeface="Times New Roman" panose="02020603050405020304" pitchFamily="18" charset="0"/>
                <a:cs typeface="Baskerville Old Face"/>
              </a:rPr>
              <a:t>Mark Community </a:t>
            </a:r>
            <a:r>
              <a:rPr lang="en-GB" altLang="en-US" dirty="0">
                <a:solidFill>
                  <a:schemeClr val="accent1"/>
                </a:solidFill>
                <a:latin typeface="Baskerville Old Face"/>
                <a:ea typeface="Times New Roman" panose="02020603050405020304" pitchFamily="18" charset="0"/>
                <a:cs typeface="Baskerville Old Face"/>
              </a:rPr>
              <a:t>Land Trust</a:t>
            </a:r>
            <a:endParaRPr lang="en-GB" altLang="en-US" dirty="0">
              <a:solidFill>
                <a:schemeClr val="accent1"/>
              </a:solidFill>
              <a:latin typeface="Baskerville Old Face"/>
              <a:cs typeface="Baskerville Old Face"/>
            </a:endParaRPr>
          </a:p>
          <a:p>
            <a:pPr lvl="0" algn="ctr" eaLnBrk="0" fontAlgn="base" hangingPunct="0">
              <a:spcBef>
                <a:spcPct val="0"/>
              </a:spcBef>
              <a:spcAft>
                <a:spcPct val="0"/>
              </a:spcAft>
            </a:pPr>
            <a:r>
              <a:rPr lang="en-GB" altLang="en-US" sz="2000" b="1" baseline="-30000" dirty="0">
                <a:solidFill>
                  <a:schemeClr val="accent1"/>
                </a:solidFill>
                <a:latin typeface="Baskerville Old Face"/>
                <a:ea typeface="Times New Roman" panose="02020603050405020304" pitchFamily="18" charset="0"/>
                <a:cs typeface="Baskerville Old Face"/>
              </a:rPr>
              <a:t>The community working together for the future of the village</a:t>
            </a:r>
            <a:endParaRPr lang="en-GB" altLang="en-US" sz="2000" dirty="0">
              <a:solidFill>
                <a:schemeClr val="accent1"/>
              </a:solidFill>
              <a:latin typeface="Baskerville Old Face"/>
              <a:cs typeface="Baskerville Old Face"/>
            </a:endParaRPr>
          </a:p>
        </p:txBody>
      </p:sp>
      <p:pic>
        <p:nvPicPr>
          <p:cNvPr id="5" name="Picture 4"/>
          <p:cNvPicPr/>
          <p:nvPr/>
        </p:nvPicPr>
        <p:blipFill>
          <a:blip r:embed="rId3" cstate="print"/>
          <a:srcRect/>
          <a:stretch>
            <a:fillRect/>
          </a:stretch>
        </p:blipFill>
        <p:spPr bwMode="auto">
          <a:xfrm>
            <a:off x="1259632" y="5057516"/>
            <a:ext cx="1619885" cy="1302385"/>
          </a:xfrm>
          <a:prstGeom prst="rect">
            <a:avLst/>
          </a:prstGeom>
          <a:noFill/>
          <a:ln w="9525">
            <a:noFill/>
            <a:miter lim="800000"/>
            <a:headEnd/>
            <a:tailEnd/>
          </a:ln>
        </p:spPr>
      </p:pic>
    </p:spTree>
    <p:extLst>
      <p:ext uri="{BB962C8B-B14F-4D97-AF65-F5344CB8AC3E}">
        <p14:creationId xmlns="" xmlns:p14="http://schemas.microsoft.com/office/powerpoint/2010/main" val="28477719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4744"/>
            <a:ext cx="8229600" cy="3226370"/>
          </a:xfrm>
        </p:spPr>
        <p:txBody>
          <a:bodyPr>
            <a:normAutofit/>
          </a:bodyPr>
          <a:lstStyle/>
          <a:p>
            <a:r>
              <a:rPr lang="en-GB" dirty="0" smtClean="0">
                <a:solidFill>
                  <a:schemeClr val="accent1"/>
                </a:solidFill>
              </a:rPr>
              <a:t>Questions</a:t>
            </a:r>
            <a:endParaRPr lang="en-GB" dirty="0"/>
          </a:p>
        </p:txBody>
      </p:sp>
      <p:pic>
        <p:nvPicPr>
          <p:cNvPr id="4" name="Picture 3"/>
          <p:cNvPicPr/>
          <p:nvPr/>
        </p:nvPicPr>
        <p:blipFill>
          <a:blip r:embed="rId3" cstate="print"/>
          <a:srcRect/>
          <a:stretch>
            <a:fillRect/>
          </a:stretch>
        </p:blipFill>
        <p:spPr bwMode="auto">
          <a:xfrm>
            <a:off x="1259632" y="5057516"/>
            <a:ext cx="1619885" cy="1302385"/>
          </a:xfrm>
          <a:prstGeom prst="rect">
            <a:avLst/>
          </a:prstGeom>
          <a:noFill/>
          <a:ln w="9525">
            <a:noFill/>
            <a:miter lim="800000"/>
            <a:headEnd/>
            <a:tailEnd/>
          </a:ln>
        </p:spPr>
      </p:pic>
      <p:sp>
        <p:nvSpPr>
          <p:cNvPr id="6" name="Rectangle 5"/>
          <p:cNvSpPr/>
          <p:nvPr/>
        </p:nvSpPr>
        <p:spPr>
          <a:xfrm>
            <a:off x="3215522" y="5699284"/>
            <a:ext cx="4572000" cy="574516"/>
          </a:xfrm>
          <a:prstGeom prst="rect">
            <a:avLst/>
          </a:prstGeom>
        </p:spPr>
        <p:txBody>
          <a:bodyPr>
            <a:spAutoFit/>
          </a:bodyPr>
          <a:lstStyle/>
          <a:p>
            <a:pPr lvl="0" algn="ctr" eaLnBrk="0" fontAlgn="base" hangingPunct="0">
              <a:spcBef>
                <a:spcPct val="0"/>
              </a:spcBef>
              <a:spcAft>
                <a:spcPct val="0"/>
              </a:spcAft>
            </a:pPr>
            <a:r>
              <a:rPr lang="en-GB" altLang="en-US" dirty="0" smtClean="0">
                <a:solidFill>
                  <a:schemeClr val="accent1"/>
                </a:solidFill>
                <a:latin typeface="Baskerville Old Face"/>
                <a:ea typeface="Times New Roman" panose="02020603050405020304" pitchFamily="18" charset="0"/>
                <a:cs typeface="Baskerville Old Face"/>
              </a:rPr>
              <a:t>Mark Community </a:t>
            </a:r>
            <a:r>
              <a:rPr lang="en-GB" altLang="en-US" dirty="0">
                <a:solidFill>
                  <a:schemeClr val="accent1"/>
                </a:solidFill>
                <a:latin typeface="Baskerville Old Face"/>
                <a:ea typeface="Times New Roman" panose="02020603050405020304" pitchFamily="18" charset="0"/>
                <a:cs typeface="Baskerville Old Face"/>
              </a:rPr>
              <a:t>Land Trust</a:t>
            </a:r>
            <a:endParaRPr lang="en-GB" altLang="en-US" dirty="0">
              <a:solidFill>
                <a:schemeClr val="accent1"/>
              </a:solidFill>
              <a:latin typeface="Baskerville Old Face"/>
              <a:cs typeface="Baskerville Old Face"/>
            </a:endParaRPr>
          </a:p>
          <a:p>
            <a:pPr lvl="0" algn="ctr" eaLnBrk="0" fontAlgn="base" hangingPunct="0">
              <a:spcBef>
                <a:spcPct val="0"/>
              </a:spcBef>
              <a:spcAft>
                <a:spcPct val="0"/>
              </a:spcAft>
            </a:pPr>
            <a:r>
              <a:rPr lang="en-GB" altLang="en-US" sz="2000" b="1" baseline="-30000" dirty="0">
                <a:solidFill>
                  <a:schemeClr val="accent1"/>
                </a:solidFill>
                <a:latin typeface="Baskerville Old Face"/>
                <a:ea typeface="Times New Roman" panose="02020603050405020304" pitchFamily="18" charset="0"/>
                <a:cs typeface="Baskerville Old Face"/>
              </a:rPr>
              <a:t>The community working together for the future of the village</a:t>
            </a:r>
            <a:endParaRPr lang="en-GB" altLang="en-US" sz="2000" dirty="0">
              <a:solidFill>
                <a:schemeClr val="accent1"/>
              </a:solidFill>
              <a:latin typeface="Baskerville Old Face"/>
              <a:cs typeface="Baskerville Old Face"/>
            </a:endParaRPr>
          </a:p>
        </p:txBody>
      </p:sp>
    </p:spTree>
    <p:extLst>
      <p:ext uri="{BB962C8B-B14F-4D97-AF65-F5344CB8AC3E}">
        <p14:creationId xmlns="" xmlns:p14="http://schemas.microsoft.com/office/powerpoint/2010/main" val="9597038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4744"/>
            <a:ext cx="8229600" cy="3226370"/>
          </a:xfrm>
        </p:spPr>
        <p:txBody>
          <a:bodyPr>
            <a:normAutofit/>
          </a:bodyPr>
          <a:lstStyle/>
          <a:p>
            <a:r>
              <a:rPr lang="en-GB" dirty="0">
                <a:solidFill>
                  <a:schemeClr val="accent1"/>
                </a:solidFill>
                <a:latin typeface="Baskerville Old Face"/>
                <a:cs typeface="Baskerville Old Face"/>
              </a:rPr>
              <a:t>Mark Community Land </a:t>
            </a:r>
            <a:r>
              <a:rPr lang="en-GB" dirty="0" smtClean="0">
                <a:solidFill>
                  <a:schemeClr val="accent1"/>
                </a:solidFill>
                <a:latin typeface="Baskerville Old Face"/>
                <a:cs typeface="Baskerville Old Face"/>
              </a:rPr>
              <a:t>Trust</a:t>
            </a:r>
            <a:br>
              <a:rPr lang="en-GB" dirty="0" smtClean="0">
                <a:solidFill>
                  <a:schemeClr val="accent1"/>
                </a:solidFill>
                <a:latin typeface="Baskerville Old Face"/>
                <a:cs typeface="Baskerville Old Face"/>
              </a:rPr>
            </a:br>
            <a:r>
              <a:rPr lang="en-GB" dirty="0">
                <a:solidFill>
                  <a:schemeClr val="accent1"/>
                </a:solidFill>
                <a:latin typeface="Baskerville Old Face"/>
                <a:cs typeface="Baskerville Old Face"/>
              </a:rPr>
              <a:t/>
            </a:r>
            <a:br>
              <a:rPr lang="en-GB" dirty="0">
                <a:solidFill>
                  <a:schemeClr val="accent1"/>
                </a:solidFill>
                <a:latin typeface="Baskerville Old Face"/>
                <a:cs typeface="Baskerville Old Face"/>
              </a:rPr>
            </a:br>
            <a:r>
              <a:rPr lang="en-GB" sz="3600" dirty="0" smtClean="0">
                <a:solidFill>
                  <a:schemeClr val="accent1"/>
                </a:solidFill>
              </a:rPr>
              <a:t>First Project</a:t>
            </a:r>
            <a:br>
              <a:rPr lang="en-GB" sz="3600" dirty="0" smtClean="0">
                <a:solidFill>
                  <a:schemeClr val="accent1"/>
                </a:solidFill>
              </a:rPr>
            </a:br>
            <a:r>
              <a:rPr lang="en-GB" sz="3600" dirty="0" smtClean="0">
                <a:solidFill>
                  <a:schemeClr val="accent1"/>
                </a:solidFill>
              </a:rPr>
              <a:t> Affordable Housing</a:t>
            </a:r>
            <a:endParaRPr lang="en-GB" sz="3600" dirty="0"/>
          </a:p>
        </p:txBody>
      </p:sp>
      <p:sp>
        <p:nvSpPr>
          <p:cNvPr id="3" name="TextBox 2"/>
          <p:cNvSpPr txBox="1"/>
          <p:nvPr/>
        </p:nvSpPr>
        <p:spPr>
          <a:xfrm>
            <a:off x="5220072" y="5229200"/>
            <a:ext cx="1681670" cy="1077218"/>
          </a:xfrm>
          <a:prstGeom prst="rect">
            <a:avLst/>
          </a:prstGeom>
          <a:noFill/>
        </p:spPr>
        <p:txBody>
          <a:bodyPr wrap="none" rtlCol="0">
            <a:spAutoFit/>
          </a:bodyPr>
          <a:lstStyle/>
          <a:p>
            <a:r>
              <a:rPr lang="en-GB" sz="3200" b="1" dirty="0" smtClean="0">
                <a:solidFill>
                  <a:schemeClr val="accent1"/>
                </a:solidFill>
              </a:rPr>
              <a:t>Jan Horn</a:t>
            </a:r>
          </a:p>
          <a:p>
            <a:r>
              <a:rPr lang="en-GB" sz="3200" b="1" dirty="0" smtClean="0">
                <a:solidFill>
                  <a:schemeClr val="accent1"/>
                </a:solidFill>
              </a:rPr>
              <a:t>MCLT</a:t>
            </a:r>
            <a:endParaRPr lang="en-GB" sz="3200" b="1" dirty="0">
              <a:solidFill>
                <a:schemeClr val="accent1"/>
              </a:solidFill>
            </a:endParaRPr>
          </a:p>
        </p:txBody>
      </p:sp>
      <p:pic>
        <p:nvPicPr>
          <p:cNvPr id="4" name="Picture 3"/>
          <p:cNvPicPr/>
          <p:nvPr/>
        </p:nvPicPr>
        <p:blipFill>
          <a:blip r:embed="rId3" cstate="print"/>
          <a:srcRect/>
          <a:stretch>
            <a:fillRect/>
          </a:stretch>
        </p:blipFill>
        <p:spPr bwMode="auto">
          <a:xfrm>
            <a:off x="1187624" y="5013176"/>
            <a:ext cx="1619885" cy="1302385"/>
          </a:xfrm>
          <a:prstGeom prst="rect">
            <a:avLst/>
          </a:prstGeom>
          <a:noFill/>
          <a:ln w="9525">
            <a:noFill/>
            <a:miter lim="800000"/>
            <a:headEnd/>
            <a:tailEnd/>
          </a:ln>
        </p:spPr>
      </p:pic>
    </p:spTree>
    <p:extLst>
      <p:ext uri="{BB962C8B-B14F-4D97-AF65-F5344CB8AC3E}">
        <p14:creationId xmlns="" xmlns:p14="http://schemas.microsoft.com/office/powerpoint/2010/main" val="4249947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159" y="52075"/>
            <a:ext cx="8229600" cy="1512168"/>
          </a:xfrm>
        </p:spPr>
        <p:txBody>
          <a:bodyPr>
            <a:normAutofit/>
          </a:bodyPr>
          <a:lstStyle/>
          <a:p>
            <a:r>
              <a:rPr lang="en-GB" sz="3200" dirty="0" smtClean="0">
                <a:solidFill>
                  <a:schemeClr val="accent1"/>
                </a:solidFill>
              </a:rPr>
              <a:t>Mark CLT First Project</a:t>
            </a:r>
            <a:br>
              <a:rPr lang="en-GB" sz="3200" dirty="0" smtClean="0">
                <a:solidFill>
                  <a:schemeClr val="accent1"/>
                </a:solidFill>
              </a:rPr>
            </a:br>
            <a:r>
              <a:rPr lang="en-GB" sz="3200" dirty="0" smtClean="0">
                <a:solidFill>
                  <a:schemeClr val="accent1"/>
                </a:solidFill>
              </a:rPr>
              <a:t>Affordable Housing</a:t>
            </a:r>
            <a:endParaRPr lang="en-GB" sz="3200" dirty="0">
              <a:solidFill>
                <a:schemeClr val="accent1"/>
              </a:solidFill>
            </a:endParaRPr>
          </a:p>
        </p:txBody>
      </p:sp>
      <p:sp>
        <p:nvSpPr>
          <p:cNvPr id="3" name="TextBox 2"/>
          <p:cNvSpPr txBox="1"/>
          <p:nvPr/>
        </p:nvSpPr>
        <p:spPr>
          <a:xfrm>
            <a:off x="633871" y="1564243"/>
            <a:ext cx="7992888" cy="4247317"/>
          </a:xfrm>
          <a:prstGeom prst="rect">
            <a:avLst/>
          </a:prstGeom>
          <a:noFill/>
        </p:spPr>
        <p:txBody>
          <a:bodyPr wrap="square" rtlCol="0">
            <a:spAutoFit/>
          </a:bodyPr>
          <a:lstStyle/>
          <a:p>
            <a:pPr marL="342900" indent="-342900">
              <a:spcBef>
                <a:spcPts val="600"/>
              </a:spcBef>
              <a:spcAft>
                <a:spcPts val="600"/>
              </a:spcAft>
              <a:buFont typeface="Wingdings" panose="05000000000000000000" pitchFamily="2" charset="2"/>
              <a:buChar char="§"/>
            </a:pPr>
            <a:r>
              <a:rPr lang="en-GB" sz="2000" dirty="0" smtClean="0">
                <a:solidFill>
                  <a:schemeClr val="accent1"/>
                </a:solidFill>
              </a:rPr>
              <a:t>Mark CLT searches for suitable land and consults the community (today’s meeting). </a:t>
            </a:r>
          </a:p>
          <a:p>
            <a:pPr marL="342900" indent="-342900">
              <a:spcBef>
                <a:spcPts val="600"/>
              </a:spcBef>
              <a:spcAft>
                <a:spcPts val="600"/>
              </a:spcAft>
              <a:buFont typeface="Wingdings" panose="05000000000000000000" pitchFamily="2" charset="2"/>
              <a:buChar char="§"/>
            </a:pPr>
            <a:r>
              <a:rPr lang="en-GB" sz="2000" dirty="0" smtClean="0">
                <a:solidFill>
                  <a:schemeClr val="accent1"/>
                </a:solidFill>
              </a:rPr>
              <a:t>Once an agreed site is identified, Mark </a:t>
            </a:r>
            <a:r>
              <a:rPr lang="en-GB" sz="2000" dirty="0">
                <a:solidFill>
                  <a:schemeClr val="accent1"/>
                </a:solidFill>
              </a:rPr>
              <a:t>CLT </a:t>
            </a:r>
            <a:r>
              <a:rPr lang="en-GB" sz="2000" dirty="0" smtClean="0">
                <a:solidFill>
                  <a:schemeClr val="accent1"/>
                </a:solidFill>
              </a:rPr>
              <a:t>selects a housing association </a:t>
            </a:r>
            <a:r>
              <a:rPr lang="en-GB" sz="2000" dirty="0">
                <a:solidFill>
                  <a:schemeClr val="accent1"/>
                </a:solidFill>
              </a:rPr>
              <a:t>partner </a:t>
            </a:r>
            <a:r>
              <a:rPr lang="en-GB" sz="2000" dirty="0" smtClean="0">
                <a:solidFill>
                  <a:schemeClr val="accent1"/>
                </a:solidFill>
              </a:rPr>
              <a:t>to </a:t>
            </a:r>
            <a:r>
              <a:rPr lang="en-GB" sz="2000" dirty="0">
                <a:solidFill>
                  <a:schemeClr val="accent1"/>
                </a:solidFill>
              </a:rPr>
              <a:t>work </a:t>
            </a:r>
            <a:r>
              <a:rPr lang="en-GB" sz="2000" dirty="0" smtClean="0">
                <a:solidFill>
                  <a:schemeClr val="accent1"/>
                </a:solidFill>
              </a:rPr>
              <a:t>with.</a:t>
            </a:r>
            <a:endParaRPr lang="en-GB" sz="2000" dirty="0">
              <a:solidFill>
                <a:schemeClr val="accent1"/>
              </a:solidFill>
            </a:endParaRPr>
          </a:p>
          <a:p>
            <a:pPr marL="342900" indent="-342900">
              <a:spcBef>
                <a:spcPts val="600"/>
              </a:spcBef>
              <a:spcAft>
                <a:spcPts val="600"/>
              </a:spcAft>
              <a:buFont typeface="Wingdings" panose="05000000000000000000" pitchFamily="2" charset="2"/>
              <a:buChar char="§"/>
            </a:pPr>
            <a:r>
              <a:rPr lang="en-GB" sz="2000" dirty="0" smtClean="0">
                <a:solidFill>
                  <a:schemeClr val="accent1"/>
                </a:solidFill>
              </a:rPr>
              <a:t>Mark CLT will own the site and lease it to the </a:t>
            </a:r>
            <a:r>
              <a:rPr lang="en-GB" sz="2000" dirty="0">
                <a:solidFill>
                  <a:schemeClr val="accent1"/>
                </a:solidFill>
              </a:rPr>
              <a:t>h</a:t>
            </a:r>
            <a:r>
              <a:rPr lang="en-GB" sz="2000" dirty="0" smtClean="0">
                <a:solidFill>
                  <a:schemeClr val="accent1"/>
                </a:solidFill>
              </a:rPr>
              <a:t>ousing </a:t>
            </a:r>
            <a:r>
              <a:rPr lang="en-GB" sz="2000" dirty="0">
                <a:solidFill>
                  <a:schemeClr val="accent1"/>
                </a:solidFill>
              </a:rPr>
              <a:t>a</a:t>
            </a:r>
            <a:r>
              <a:rPr lang="en-GB" sz="2000" dirty="0" smtClean="0">
                <a:solidFill>
                  <a:schemeClr val="accent1"/>
                </a:solidFill>
              </a:rPr>
              <a:t>ssociation for 125 years. MCLT receives a ground rent. </a:t>
            </a:r>
          </a:p>
          <a:p>
            <a:pPr marL="342900" indent="-342900">
              <a:spcBef>
                <a:spcPts val="600"/>
              </a:spcBef>
              <a:spcAft>
                <a:spcPts val="600"/>
              </a:spcAft>
              <a:buFont typeface="Wingdings" panose="05000000000000000000" pitchFamily="2" charset="2"/>
              <a:buChar char="§"/>
            </a:pPr>
            <a:r>
              <a:rPr lang="en-GB" sz="2000" dirty="0" smtClean="0">
                <a:solidFill>
                  <a:schemeClr val="accent1"/>
                </a:solidFill>
              </a:rPr>
              <a:t>Mark CLT uses a grant to appoint an architect and surveyors, and makes a planning application.</a:t>
            </a:r>
          </a:p>
          <a:p>
            <a:pPr marL="342900" indent="-342900">
              <a:spcBef>
                <a:spcPts val="600"/>
              </a:spcBef>
              <a:spcAft>
                <a:spcPts val="600"/>
              </a:spcAft>
              <a:buFont typeface="Wingdings" panose="05000000000000000000" pitchFamily="2" charset="2"/>
              <a:buChar char="§"/>
            </a:pPr>
            <a:r>
              <a:rPr lang="en-GB" sz="2000" dirty="0" smtClean="0">
                <a:solidFill>
                  <a:schemeClr val="accent1"/>
                </a:solidFill>
              </a:rPr>
              <a:t>The housing </a:t>
            </a:r>
            <a:r>
              <a:rPr lang="en-GB" sz="2000" dirty="0">
                <a:solidFill>
                  <a:schemeClr val="accent1"/>
                </a:solidFill>
              </a:rPr>
              <a:t>a</a:t>
            </a:r>
            <a:r>
              <a:rPr lang="en-GB" sz="2000" dirty="0" smtClean="0">
                <a:solidFill>
                  <a:schemeClr val="accent1"/>
                </a:solidFill>
              </a:rPr>
              <a:t>ssociation partner funds and builds homes, taking the development risks. </a:t>
            </a:r>
            <a:endParaRPr lang="en-GB" sz="2000" dirty="0">
              <a:solidFill>
                <a:schemeClr val="accent1"/>
              </a:solidFill>
            </a:endParaRPr>
          </a:p>
          <a:p>
            <a:pPr>
              <a:spcBef>
                <a:spcPts val="600"/>
              </a:spcBef>
              <a:spcAft>
                <a:spcPts val="600"/>
              </a:spcAft>
            </a:pPr>
            <a:endParaRPr lang="en-GB" sz="2000" dirty="0" smtClean="0">
              <a:solidFill>
                <a:schemeClr val="accent1"/>
              </a:solidFill>
            </a:endParaRPr>
          </a:p>
        </p:txBody>
      </p:sp>
    </p:spTree>
    <p:extLst>
      <p:ext uri="{BB962C8B-B14F-4D97-AF65-F5344CB8AC3E}">
        <p14:creationId xmlns="" xmlns:p14="http://schemas.microsoft.com/office/powerpoint/2010/main" val="29296811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accent1"/>
                </a:solidFill>
              </a:rPr>
              <a:t>Who will the houses be for?</a:t>
            </a:r>
            <a:endParaRPr lang="en-GB" dirty="0">
              <a:solidFill>
                <a:schemeClr val="accent1"/>
              </a:solidFill>
            </a:endParaRPr>
          </a:p>
        </p:txBody>
      </p:sp>
      <p:sp>
        <p:nvSpPr>
          <p:cNvPr id="3" name="TextBox 2"/>
          <p:cNvSpPr txBox="1"/>
          <p:nvPr/>
        </p:nvSpPr>
        <p:spPr>
          <a:xfrm>
            <a:off x="683568" y="1402597"/>
            <a:ext cx="7776864" cy="5478423"/>
          </a:xfrm>
          <a:prstGeom prst="rect">
            <a:avLst/>
          </a:prstGeom>
          <a:noFill/>
        </p:spPr>
        <p:txBody>
          <a:bodyPr wrap="square" rtlCol="0">
            <a:spAutoFit/>
          </a:bodyPr>
          <a:lstStyle/>
          <a:p>
            <a:pPr marL="342900" indent="-342900">
              <a:spcBef>
                <a:spcPts val="600"/>
              </a:spcBef>
              <a:spcAft>
                <a:spcPts val="600"/>
              </a:spcAft>
              <a:buFont typeface="Wingdings" panose="05000000000000000000" pitchFamily="2" charset="2"/>
              <a:buChar char="§"/>
            </a:pPr>
            <a:r>
              <a:rPr lang="en-GB" sz="2000" dirty="0">
                <a:solidFill>
                  <a:schemeClr val="accent1"/>
                </a:solidFill>
              </a:rPr>
              <a:t>To be eligible, applicants must be registered on the Somerset </a:t>
            </a:r>
            <a:r>
              <a:rPr lang="en-GB" sz="2000" dirty="0" err="1">
                <a:solidFill>
                  <a:schemeClr val="accent1"/>
                </a:solidFill>
              </a:rPr>
              <a:t>Homefinder</a:t>
            </a:r>
            <a:r>
              <a:rPr lang="en-GB" sz="2000" dirty="0">
                <a:solidFill>
                  <a:schemeClr val="accent1"/>
                </a:solidFill>
              </a:rPr>
              <a:t>, the county housing register. This verifies their legitimate need for affordable housing. </a:t>
            </a:r>
            <a:endParaRPr lang="en-GB" sz="2000" dirty="0" smtClean="0">
              <a:solidFill>
                <a:schemeClr val="accent1"/>
              </a:solidFill>
            </a:endParaRPr>
          </a:p>
          <a:p>
            <a:pPr marL="342900" indent="-342900">
              <a:spcBef>
                <a:spcPts val="600"/>
              </a:spcBef>
              <a:spcAft>
                <a:spcPts val="600"/>
              </a:spcAft>
              <a:buFont typeface="Wingdings" panose="05000000000000000000" pitchFamily="2" charset="2"/>
              <a:buChar char="§"/>
            </a:pPr>
            <a:r>
              <a:rPr lang="en-GB" sz="2000" dirty="0" smtClean="0">
                <a:solidFill>
                  <a:schemeClr val="accent1"/>
                </a:solidFill>
              </a:rPr>
              <a:t>Mark </a:t>
            </a:r>
            <a:r>
              <a:rPr lang="en-GB" sz="2000" dirty="0">
                <a:solidFill>
                  <a:schemeClr val="accent1"/>
                </a:solidFill>
              </a:rPr>
              <a:t>CLT, the Council and the housing association will </a:t>
            </a:r>
            <a:r>
              <a:rPr lang="en-GB" sz="2000" dirty="0" smtClean="0">
                <a:solidFill>
                  <a:schemeClr val="accent1"/>
                </a:solidFill>
              </a:rPr>
              <a:t>jointly agree and approve </a:t>
            </a:r>
            <a:r>
              <a:rPr lang="en-GB" sz="2000" dirty="0">
                <a:solidFill>
                  <a:schemeClr val="accent1"/>
                </a:solidFill>
              </a:rPr>
              <a:t>the criteria for allocating the </a:t>
            </a:r>
            <a:r>
              <a:rPr lang="en-GB" sz="2000" dirty="0" smtClean="0">
                <a:solidFill>
                  <a:schemeClr val="accent1"/>
                </a:solidFill>
              </a:rPr>
              <a:t>homes</a:t>
            </a:r>
          </a:p>
          <a:p>
            <a:pPr marL="342900" indent="-342900">
              <a:spcBef>
                <a:spcPts val="600"/>
              </a:spcBef>
              <a:spcAft>
                <a:spcPts val="600"/>
              </a:spcAft>
              <a:buFont typeface="Wingdings" panose="05000000000000000000" pitchFamily="2" charset="2"/>
              <a:buChar char="§"/>
            </a:pPr>
            <a:r>
              <a:rPr lang="en-GB" sz="2000" dirty="0">
                <a:solidFill>
                  <a:schemeClr val="accent1"/>
                </a:solidFill>
              </a:rPr>
              <a:t>The housing association allocates the homes in line with </a:t>
            </a:r>
            <a:r>
              <a:rPr lang="en-GB" sz="2000" dirty="0" smtClean="0">
                <a:solidFill>
                  <a:schemeClr val="accent1"/>
                </a:solidFill>
              </a:rPr>
              <a:t>the agreed criteria</a:t>
            </a:r>
          </a:p>
          <a:p>
            <a:pPr marL="342900" indent="-342900">
              <a:spcBef>
                <a:spcPts val="600"/>
              </a:spcBef>
              <a:spcAft>
                <a:spcPts val="600"/>
              </a:spcAft>
              <a:buFont typeface="Wingdings" panose="05000000000000000000" pitchFamily="2" charset="2"/>
              <a:buChar char="§"/>
            </a:pPr>
            <a:r>
              <a:rPr lang="en-GB" sz="2000" dirty="0">
                <a:solidFill>
                  <a:schemeClr val="accent1"/>
                </a:solidFill>
              </a:rPr>
              <a:t>Agreed criteria form part of a Legally </a:t>
            </a:r>
            <a:r>
              <a:rPr lang="en-GB" sz="2000" dirty="0" smtClean="0">
                <a:solidFill>
                  <a:schemeClr val="accent1"/>
                </a:solidFill>
              </a:rPr>
              <a:t>binding allocation agreement</a:t>
            </a:r>
          </a:p>
          <a:p>
            <a:pPr marL="342900" indent="-342900">
              <a:spcBef>
                <a:spcPts val="600"/>
              </a:spcBef>
              <a:spcAft>
                <a:spcPts val="600"/>
              </a:spcAft>
              <a:buFont typeface="Wingdings" panose="05000000000000000000" pitchFamily="2" charset="2"/>
              <a:buChar char="§"/>
            </a:pPr>
            <a:r>
              <a:rPr lang="en-GB" sz="2000" dirty="0" smtClean="0">
                <a:solidFill>
                  <a:schemeClr val="accent1"/>
                </a:solidFill>
              </a:rPr>
              <a:t>Typical criteria are:</a:t>
            </a:r>
          </a:p>
          <a:p>
            <a:pPr lvl="1"/>
            <a:r>
              <a:rPr lang="en-GB" sz="2000" dirty="0" smtClean="0">
                <a:solidFill>
                  <a:schemeClr val="accent1"/>
                </a:solidFill>
              </a:rPr>
              <a:t>(a)	Has lived in the parish for the previous 5 years;</a:t>
            </a:r>
          </a:p>
          <a:p>
            <a:pPr marL="914400" lvl="1" indent="-457200">
              <a:buAutoNum type="alphaLcParenBoth" startAt="2"/>
            </a:pPr>
            <a:r>
              <a:rPr lang="en-GB" sz="2000" dirty="0" smtClean="0">
                <a:solidFill>
                  <a:schemeClr val="accent1"/>
                </a:solidFill>
              </a:rPr>
              <a:t>Has a </a:t>
            </a:r>
            <a:r>
              <a:rPr lang="en-GB" sz="2000" dirty="0">
                <a:solidFill>
                  <a:schemeClr val="accent1"/>
                </a:solidFill>
              </a:rPr>
              <a:t>demonstrable strong local connection </a:t>
            </a:r>
            <a:r>
              <a:rPr lang="en-GB" sz="2000" dirty="0" smtClean="0">
                <a:solidFill>
                  <a:schemeClr val="accent1"/>
                </a:solidFill>
              </a:rPr>
              <a:t>such as:</a:t>
            </a:r>
          </a:p>
          <a:p>
            <a:pPr marL="1257300" lvl="2" indent="-342900">
              <a:buFont typeface="Wingdings" charset="2"/>
              <a:buChar char="§"/>
            </a:pPr>
            <a:r>
              <a:rPr lang="en-GB" sz="2000" dirty="0" smtClean="0">
                <a:solidFill>
                  <a:schemeClr val="accent1"/>
                </a:solidFill>
              </a:rPr>
              <a:t>any </a:t>
            </a:r>
            <a:r>
              <a:rPr lang="en-GB" sz="2000" dirty="0">
                <a:solidFill>
                  <a:schemeClr val="accent1"/>
                </a:solidFill>
              </a:rPr>
              <a:t>past periods of </a:t>
            </a:r>
            <a:r>
              <a:rPr lang="en-GB" sz="2000" dirty="0" smtClean="0">
                <a:solidFill>
                  <a:schemeClr val="accent1"/>
                </a:solidFill>
              </a:rPr>
              <a:t>residence in the parish;  </a:t>
            </a:r>
            <a:endParaRPr lang="en-GB" sz="2000" dirty="0">
              <a:solidFill>
                <a:schemeClr val="accent1"/>
              </a:solidFill>
            </a:endParaRPr>
          </a:p>
          <a:p>
            <a:pPr marL="1257300" lvl="2" indent="-342900">
              <a:buFont typeface="Wingdings" charset="2"/>
              <a:buChar char="§"/>
            </a:pPr>
            <a:r>
              <a:rPr lang="en-GB" sz="2000" dirty="0" smtClean="0">
                <a:solidFill>
                  <a:schemeClr val="accent1"/>
                </a:solidFill>
              </a:rPr>
              <a:t>permanent </a:t>
            </a:r>
            <a:r>
              <a:rPr lang="en-GB" sz="2000" dirty="0">
                <a:solidFill>
                  <a:schemeClr val="accent1"/>
                </a:solidFill>
              </a:rPr>
              <a:t>employment in the parish; </a:t>
            </a:r>
            <a:endParaRPr lang="en-GB" sz="2000" dirty="0" smtClean="0">
              <a:solidFill>
                <a:schemeClr val="accent1"/>
              </a:solidFill>
            </a:endParaRPr>
          </a:p>
          <a:p>
            <a:pPr marL="1257300" lvl="2" indent="-342900">
              <a:buFont typeface="Wingdings" charset="2"/>
              <a:buChar char="§"/>
            </a:pPr>
            <a:r>
              <a:rPr lang="en-GB" sz="2000" dirty="0" smtClean="0">
                <a:solidFill>
                  <a:schemeClr val="accent1"/>
                </a:solidFill>
              </a:rPr>
              <a:t>Close immediate family living in the parish</a:t>
            </a:r>
          </a:p>
          <a:p>
            <a:pPr marL="342900" indent="-342900">
              <a:spcBef>
                <a:spcPts val="600"/>
              </a:spcBef>
              <a:spcAft>
                <a:spcPts val="600"/>
              </a:spcAft>
              <a:buFont typeface="Wingdings" panose="05000000000000000000" pitchFamily="2" charset="2"/>
              <a:buChar char="§"/>
            </a:pPr>
            <a:endParaRPr lang="en-GB" sz="2000" dirty="0" smtClean="0">
              <a:solidFill>
                <a:schemeClr val="accent1"/>
              </a:solidFill>
            </a:endParaRPr>
          </a:p>
        </p:txBody>
      </p:sp>
    </p:spTree>
    <p:extLst>
      <p:ext uri="{BB962C8B-B14F-4D97-AF65-F5344CB8AC3E}">
        <p14:creationId xmlns="" xmlns:p14="http://schemas.microsoft.com/office/powerpoint/2010/main" val="18455055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891192"/>
          </a:xfrm>
        </p:spPr>
        <p:txBody>
          <a:bodyPr/>
          <a:lstStyle/>
          <a:p>
            <a:r>
              <a:rPr lang="en-GB" dirty="0" smtClean="0">
                <a:solidFill>
                  <a:schemeClr val="accent1"/>
                </a:solidFill>
              </a:rPr>
              <a:t>Agenda</a:t>
            </a:r>
            <a:endParaRPr lang="en-GB" dirty="0">
              <a:solidFill>
                <a:schemeClr val="accent1"/>
              </a:solidFill>
            </a:endParaRPr>
          </a:p>
        </p:txBody>
      </p:sp>
      <p:sp>
        <p:nvSpPr>
          <p:cNvPr id="3" name="Content Placeholder 2"/>
          <p:cNvSpPr>
            <a:spLocks noGrp="1"/>
          </p:cNvSpPr>
          <p:nvPr>
            <p:ph sz="half" idx="1"/>
          </p:nvPr>
        </p:nvSpPr>
        <p:spPr>
          <a:xfrm>
            <a:off x="323528" y="1177423"/>
            <a:ext cx="8640960" cy="5328592"/>
          </a:xfrm>
        </p:spPr>
        <p:txBody>
          <a:bodyPr>
            <a:noAutofit/>
          </a:bodyPr>
          <a:lstStyle/>
          <a:p>
            <a:pPr lvl="1">
              <a:buFont typeface="Wingdings" charset="2"/>
              <a:buChar char="§"/>
            </a:pPr>
            <a:r>
              <a:rPr lang="en-GB" sz="2000" dirty="0" smtClean="0">
                <a:solidFill>
                  <a:schemeClr val="accent1"/>
                </a:solidFill>
              </a:rPr>
              <a:t>Welcome and housekeeping - </a:t>
            </a:r>
            <a:r>
              <a:rPr lang="en-GB" sz="2000" b="1" dirty="0" smtClean="0">
                <a:solidFill>
                  <a:schemeClr val="accent1"/>
                </a:solidFill>
              </a:rPr>
              <a:t>Simon Emary</a:t>
            </a:r>
          </a:p>
          <a:p>
            <a:pPr lvl="1">
              <a:buFont typeface="Wingdings" charset="2"/>
              <a:buChar char="§"/>
            </a:pPr>
            <a:r>
              <a:rPr lang="en-GB" sz="2000" dirty="0" smtClean="0">
                <a:solidFill>
                  <a:schemeClr val="accent1"/>
                </a:solidFill>
              </a:rPr>
              <a:t>Purpose of Meeting - </a:t>
            </a:r>
            <a:r>
              <a:rPr lang="en-GB" sz="2000" b="1" dirty="0" smtClean="0">
                <a:solidFill>
                  <a:schemeClr val="accent1"/>
                </a:solidFill>
              </a:rPr>
              <a:t>Simon Emary</a:t>
            </a:r>
            <a:endParaRPr lang="en-GB" sz="2000" b="1" dirty="0">
              <a:solidFill>
                <a:schemeClr val="accent1"/>
              </a:solidFill>
            </a:endParaRPr>
          </a:p>
          <a:p>
            <a:pPr lvl="1">
              <a:buFont typeface="Wingdings" charset="2"/>
              <a:buChar char="§"/>
            </a:pPr>
            <a:r>
              <a:rPr lang="en-GB" sz="2000" dirty="0" smtClean="0">
                <a:solidFill>
                  <a:schemeClr val="accent1"/>
                </a:solidFill>
              </a:rPr>
              <a:t>Introductions - </a:t>
            </a:r>
            <a:r>
              <a:rPr lang="en-GB" sz="2000" b="1" dirty="0" smtClean="0">
                <a:solidFill>
                  <a:schemeClr val="accent1"/>
                </a:solidFill>
              </a:rPr>
              <a:t>Simon Emary</a:t>
            </a:r>
          </a:p>
          <a:p>
            <a:pPr lvl="1">
              <a:buFont typeface="Wingdings" charset="2"/>
              <a:buChar char="§"/>
            </a:pPr>
            <a:r>
              <a:rPr lang="en-GB" sz="2000" dirty="0" smtClean="0">
                <a:solidFill>
                  <a:schemeClr val="accent1"/>
                </a:solidFill>
              </a:rPr>
              <a:t>Overview </a:t>
            </a:r>
            <a:r>
              <a:rPr lang="en-GB" sz="2000" dirty="0">
                <a:solidFill>
                  <a:schemeClr val="accent1"/>
                </a:solidFill>
              </a:rPr>
              <a:t>of Housing </a:t>
            </a:r>
            <a:r>
              <a:rPr lang="en-GB" sz="2000" dirty="0" smtClean="0">
                <a:solidFill>
                  <a:schemeClr val="accent1"/>
                </a:solidFill>
              </a:rPr>
              <a:t>Needs </a:t>
            </a:r>
            <a:r>
              <a:rPr lang="en-GB" sz="2000" dirty="0">
                <a:solidFill>
                  <a:schemeClr val="accent1"/>
                </a:solidFill>
              </a:rPr>
              <a:t>Survey </a:t>
            </a:r>
            <a:r>
              <a:rPr lang="en-GB" sz="2000" dirty="0" smtClean="0">
                <a:solidFill>
                  <a:schemeClr val="accent1"/>
                </a:solidFill>
              </a:rPr>
              <a:t>- </a:t>
            </a:r>
            <a:r>
              <a:rPr lang="en-GB" sz="2000" b="1" dirty="0" smtClean="0">
                <a:solidFill>
                  <a:schemeClr val="accent1"/>
                </a:solidFill>
              </a:rPr>
              <a:t>Debbie Jull, Sedgemoor DC</a:t>
            </a:r>
          </a:p>
          <a:p>
            <a:pPr lvl="1">
              <a:buFont typeface="Wingdings" charset="2"/>
              <a:buChar char="§"/>
            </a:pPr>
            <a:r>
              <a:rPr lang="en-GB" sz="2000" dirty="0" smtClean="0">
                <a:solidFill>
                  <a:schemeClr val="accent1"/>
                </a:solidFill>
              </a:rPr>
              <a:t>What is a CLT and what can it do?</a:t>
            </a:r>
            <a:r>
              <a:rPr lang="en-GB" sz="2000" dirty="0">
                <a:solidFill>
                  <a:schemeClr val="accent1"/>
                </a:solidFill>
              </a:rPr>
              <a:t> </a:t>
            </a:r>
            <a:r>
              <a:rPr lang="en-GB" sz="2000" dirty="0" smtClean="0">
                <a:solidFill>
                  <a:schemeClr val="accent1"/>
                </a:solidFill>
              </a:rPr>
              <a:t>- </a:t>
            </a:r>
            <a:r>
              <a:rPr lang="en-GB" sz="2000" b="1" dirty="0" smtClean="0">
                <a:solidFill>
                  <a:schemeClr val="accent1"/>
                </a:solidFill>
              </a:rPr>
              <a:t>Geoff Francis</a:t>
            </a:r>
          </a:p>
          <a:p>
            <a:pPr lvl="1">
              <a:buFont typeface="Wingdings" charset="2"/>
              <a:buChar char="§"/>
            </a:pPr>
            <a:r>
              <a:rPr lang="en-GB" sz="2000" dirty="0" smtClean="0">
                <a:solidFill>
                  <a:schemeClr val="accent1"/>
                </a:solidFill>
              </a:rPr>
              <a:t>Structure, Benefits &amp; Membership of a CLT - </a:t>
            </a:r>
            <a:r>
              <a:rPr lang="en-GB" sz="2000" b="1" dirty="0" smtClean="0">
                <a:solidFill>
                  <a:schemeClr val="accent1"/>
                </a:solidFill>
              </a:rPr>
              <a:t>Mike Schollar</a:t>
            </a:r>
          </a:p>
          <a:p>
            <a:pPr marL="1371600" lvl="2" indent="-571500">
              <a:buFont typeface="Wingdings" charset="2"/>
              <a:buChar char="§"/>
            </a:pPr>
            <a:r>
              <a:rPr lang="en-GB" i="1" dirty="0" smtClean="0">
                <a:solidFill>
                  <a:schemeClr val="accent1"/>
                </a:solidFill>
              </a:rPr>
              <a:t>Questions</a:t>
            </a:r>
          </a:p>
          <a:p>
            <a:pPr lvl="1">
              <a:buFont typeface="Wingdings" charset="2"/>
              <a:buChar char="§"/>
            </a:pPr>
            <a:r>
              <a:rPr lang="en-GB" sz="2000" dirty="0" smtClean="0">
                <a:solidFill>
                  <a:schemeClr val="accent1"/>
                </a:solidFill>
              </a:rPr>
              <a:t>Mark CLT’s First Project - </a:t>
            </a:r>
            <a:r>
              <a:rPr lang="en-GB" sz="2000" b="1" dirty="0" smtClean="0">
                <a:solidFill>
                  <a:schemeClr val="accent1"/>
                </a:solidFill>
              </a:rPr>
              <a:t>Jan Horn</a:t>
            </a:r>
          </a:p>
          <a:p>
            <a:pPr lvl="1">
              <a:buFont typeface="Wingdings" charset="2"/>
              <a:buChar char="§"/>
            </a:pPr>
            <a:r>
              <a:rPr lang="en-GB" sz="2000" dirty="0" smtClean="0">
                <a:solidFill>
                  <a:schemeClr val="accent1"/>
                </a:solidFill>
              </a:rPr>
              <a:t>Site Search Overview</a:t>
            </a:r>
            <a:r>
              <a:rPr lang="en-GB" sz="2000" dirty="0">
                <a:solidFill>
                  <a:schemeClr val="accent1"/>
                </a:solidFill>
              </a:rPr>
              <a:t> </a:t>
            </a:r>
            <a:r>
              <a:rPr lang="en-GB" sz="2000" dirty="0" smtClean="0">
                <a:solidFill>
                  <a:schemeClr val="accent1"/>
                </a:solidFill>
              </a:rPr>
              <a:t>- </a:t>
            </a:r>
            <a:r>
              <a:rPr lang="en-GB" sz="2000" b="1" dirty="0" smtClean="0">
                <a:solidFill>
                  <a:schemeClr val="accent1"/>
                </a:solidFill>
              </a:rPr>
              <a:t>Jan Horn/Simon Emary/Mike Schollar/Geoff Francis </a:t>
            </a:r>
          </a:p>
          <a:p>
            <a:pPr marL="1371600" lvl="2" indent="-571500">
              <a:buFont typeface="Wingdings" charset="2"/>
              <a:buChar char="§"/>
            </a:pPr>
            <a:r>
              <a:rPr lang="en-GB" i="1" dirty="0" smtClean="0">
                <a:solidFill>
                  <a:schemeClr val="accent1"/>
                </a:solidFill>
              </a:rPr>
              <a:t>Questions</a:t>
            </a:r>
          </a:p>
          <a:p>
            <a:pPr lvl="1">
              <a:buFont typeface="Wingdings" charset="2"/>
              <a:buChar char="§"/>
            </a:pPr>
            <a:r>
              <a:rPr lang="en-GB" sz="2000" dirty="0" smtClean="0">
                <a:solidFill>
                  <a:schemeClr val="accent1"/>
                </a:solidFill>
              </a:rPr>
              <a:t>Community Vote</a:t>
            </a:r>
            <a:endParaRPr lang="en-GB" sz="2000" dirty="0">
              <a:solidFill>
                <a:schemeClr val="accent1"/>
              </a:solidFill>
            </a:endParaRPr>
          </a:p>
          <a:p>
            <a:pPr lvl="1">
              <a:buFont typeface="Wingdings" charset="2"/>
              <a:buChar char="§"/>
            </a:pPr>
            <a:r>
              <a:rPr lang="en-GB" sz="2000" dirty="0" smtClean="0">
                <a:solidFill>
                  <a:schemeClr val="accent1"/>
                </a:solidFill>
              </a:rPr>
              <a:t>Conclusion, next steps</a:t>
            </a:r>
          </a:p>
          <a:p>
            <a:pPr lvl="1">
              <a:buNone/>
            </a:pPr>
            <a:endParaRPr lang="en-GB" sz="2000" dirty="0" smtClean="0">
              <a:solidFill>
                <a:schemeClr val="accent1"/>
              </a:solidFill>
            </a:endParaRPr>
          </a:p>
          <a:p>
            <a:endParaRPr lang="en-GB" sz="2000" dirty="0"/>
          </a:p>
        </p:txBody>
      </p:sp>
    </p:spTree>
    <p:extLst>
      <p:ext uri="{BB962C8B-B14F-4D97-AF65-F5344CB8AC3E}">
        <p14:creationId xmlns="" xmlns:p14="http://schemas.microsoft.com/office/powerpoint/2010/main" val="9423587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4744"/>
            <a:ext cx="8229600" cy="3226370"/>
          </a:xfrm>
        </p:spPr>
        <p:txBody>
          <a:bodyPr>
            <a:normAutofit/>
          </a:bodyPr>
          <a:lstStyle/>
          <a:p>
            <a:r>
              <a:rPr lang="en-GB" dirty="0" smtClean="0">
                <a:solidFill>
                  <a:schemeClr val="accent1"/>
                </a:solidFill>
              </a:rPr>
              <a:t>Site Selection</a:t>
            </a:r>
            <a:endParaRPr lang="en-GB" dirty="0"/>
          </a:p>
        </p:txBody>
      </p:sp>
      <p:sp>
        <p:nvSpPr>
          <p:cNvPr id="3" name="TextBox 2"/>
          <p:cNvSpPr txBox="1"/>
          <p:nvPr/>
        </p:nvSpPr>
        <p:spPr>
          <a:xfrm>
            <a:off x="3719698" y="5282683"/>
            <a:ext cx="4967102" cy="1077218"/>
          </a:xfrm>
          <a:prstGeom prst="rect">
            <a:avLst/>
          </a:prstGeom>
          <a:noFill/>
        </p:spPr>
        <p:txBody>
          <a:bodyPr wrap="square" rtlCol="0">
            <a:spAutoFit/>
          </a:bodyPr>
          <a:lstStyle/>
          <a:p>
            <a:r>
              <a:rPr lang="en-GB" sz="3200" b="1" dirty="0" smtClean="0">
                <a:solidFill>
                  <a:schemeClr val="accent1"/>
                </a:solidFill>
              </a:rPr>
              <a:t>Jan Horn/Mike Schollar/Geoff Francis/Simon Emary</a:t>
            </a:r>
            <a:endParaRPr lang="en-GB" sz="3200" b="1" dirty="0">
              <a:solidFill>
                <a:schemeClr val="accent1"/>
              </a:solidFill>
            </a:endParaRPr>
          </a:p>
        </p:txBody>
      </p:sp>
      <p:pic>
        <p:nvPicPr>
          <p:cNvPr id="4" name="Picture 3"/>
          <p:cNvPicPr/>
          <p:nvPr/>
        </p:nvPicPr>
        <p:blipFill>
          <a:blip r:embed="rId3" cstate="print"/>
          <a:srcRect/>
          <a:stretch>
            <a:fillRect/>
          </a:stretch>
        </p:blipFill>
        <p:spPr bwMode="auto">
          <a:xfrm>
            <a:off x="1259632" y="5057516"/>
            <a:ext cx="1619885" cy="1302385"/>
          </a:xfrm>
          <a:prstGeom prst="rect">
            <a:avLst/>
          </a:prstGeom>
          <a:noFill/>
          <a:ln w="9525">
            <a:noFill/>
            <a:miter lim="800000"/>
            <a:headEnd/>
            <a:tailEnd/>
          </a:ln>
        </p:spPr>
      </p:pic>
    </p:spTree>
    <p:extLst>
      <p:ext uri="{BB962C8B-B14F-4D97-AF65-F5344CB8AC3E}">
        <p14:creationId xmlns="" xmlns:p14="http://schemas.microsoft.com/office/powerpoint/2010/main" val="41697852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99392"/>
            <a:ext cx="8229600" cy="927273"/>
          </a:xfrm>
        </p:spPr>
        <p:txBody>
          <a:bodyPr>
            <a:normAutofit/>
          </a:bodyPr>
          <a:lstStyle/>
          <a:p>
            <a:r>
              <a:rPr lang="en-GB" dirty="0" smtClean="0">
                <a:solidFill>
                  <a:schemeClr val="accent1"/>
                </a:solidFill>
              </a:rPr>
              <a:t>The Process</a:t>
            </a:r>
            <a:endParaRPr lang="en-GB" dirty="0">
              <a:solidFill>
                <a:schemeClr val="accent1"/>
              </a:solidFill>
            </a:endParaRPr>
          </a:p>
        </p:txBody>
      </p:sp>
      <p:sp>
        <p:nvSpPr>
          <p:cNvPr id="4" name="TextBox 3"/>
          <p:cNvSpPr txBox="1"/>
          <p:nvPr/>
        </p:nvSpPr>
        <p:spPr>
          <a:xfrm>
            <a:off x="323528" y="980728"/>
            <a:ext cx="8640960" cy="5632311"/>
          </a:xfrm>
          <a:prstGeom prst="rect">
            <a:avLst/>
          </a:prstGeom>
          <a:noFill/>
        </p:spPr>
        <p:txBody>
          <a:bodyPr wrap="square" rtlCol="0">
            <a:spAutoFit/>
          </a:bodyPr>
          <a:lstStyle/>
          <a:p>
            <a:pPr marL="342900" indent="-342900">
              <a:spcBef>
                <a:spcPts val="600"/>
              </a:spcBef>
              <a:spcAft>
                <a:spcPts val="600"/>
              </a:spcAft>
              <a:buFont typeface="Wingdings" panose="05000000000000000000" pitchFamily="2" charset="2"/>
              <a:buChar char="§"/>
            </a:pPr>
            <a:r>
              <a:rPr lang="en-GB" sz="2000" dirty="0" smtClean="0">
                <a:solidFill>
                  <a:schemeClr val="accent1"/>
                </a:solidFill>
              </a:rPr>
              <a:t>MCLT searched for </a:t>
            </a:r>
            <a:r>
              <a:rPr lang="en-GB" sz="2000" dirty="0">
                <a:solidFill>
                  <a:schemeClr val="accent1"/>
                </a:solidFill>
              </a:rPr>
              <a:t>land within the village development boundary (VDB</a:t>
            </a:r>
            <a:r>
              <a:rPr lang="en-GB" sz="2000" dirty="0" smtClean="0">
                <a:solidFill>
                  <a:schemeClr val="accent1"/>
                </a:solidFill>
              </a:rPr>
              <a:t>)</a:t>
            </a:r>
            <a:endParaRPr lang="en-GB" sz="2000" dirty="0">
              <a:solidFill>
                <a:schemeClr val="accent1"/>
              </a:solidFill>
            </a:endParaRPr>
          </a:p>
          <a:p>
            <a:pPr marL="342900" indent="-342900">
              <a:spcBef>
                <a:spcPts val="600"/>
              </a:spcBef>
              <a:spcAft>
                <a:spcPts val="600"/>
              </a:spcAft>
              <a:buFont typeface="Wingdings" panose="05000000000000000000" pitchFamily="2" charset="2"/>
              <a:buChar char="§"/>
            </a:pPr>
            <a:r>
              <a:rPr lang="en-GB" sz="2000" dirty="0">
                <a:solidFill>
                  <a:schemeClr val="accent1"/>
                </a:solidFill>
              </a:rPr>
              <a:t>Once it was established </a:t>
            </a:r>
            <a:r>
              <a:rPr lang="en-GB" sz="2000" dirty="0" smtClean="0">
                <a:solidFill>
                  <a:schemeClr val="accent1"/>
                </a:solidFill>
              </a:rPr>
              <a:t>there </a:t>
            </a:r>
            <a:r>
              <a:rPr lang="en-GB" sz="2000" dirty="0">
                <a:solidFill>
                  <a:schemeClr val="accent1"/>
                </a:solidFill>
              </a:rPr>
              <a:t>were no suitable parcels within the VDB,  parcels outside the VDB </a:t>
            </a:r>
            <a:r>
              <a:rPr lang="en-GB" sz="2000" dirty="0" smtClean="0">
                <a:solidFill>
                  <a:schemeClr val="accent1"/>
                </a:solidFill>
              </a:rPr>
              <a:t>were considered, ‘Exception Sites’</a:t>
            </a:r>
            <a:endParaRPr lang="en-GB" sz="2000" dirty="0">
              <a:solidFill>
                <a:schemeClr val="accent1"/>
              </a:solidFill>
            </a:endParaRPr>
          </a:p>
          <a:p>
            <a:pPr marL="342900" indent="-342900">
              <a:spcBef>
                <a:spcPts val="600"/>
              </a:spcBef>
              <a:spcAft>
                <a:spcPts val="600"/>
              </a:spcAft>
              <a:buFont typeface="Wingdings" panose="05000000000000000000" pitchFamily="2" charset="2"/>
              <a:buChar char="§"/>
            </a:pPr>
            <a:r>
              <a:rPr lang="en-GB" sz="2000" dirty="0">
                <a:solidFill>
                  <a:schemeClr val="accent1"/>
                </a:solidFill>
              </a:rPr>
              <a:t>For each site looked at, the CLT considered the following </a:t>
            </a:r>
            <a:r>
              <a:rPr lang="en-GB" sz="2000" dirty="0" smtClean="0">
                <a:solidFill>
                  <a:schemeClr val="accent1"/>
                </a:solidFill>
              </a:rPr>
              <a:t>factors:</a:t>
            </a:r>
            <a:endParaRPr lang="en-GB" sz="2000" dirty="0">
              <a:solidFill>
                <a:schemeClr val="accent1"/>
              </a:solidFill>
            </a:endParaRPr>
          </a:p>
          <a:p>
            <a:pPr marL="800100" lvl="1" indent="-342900">
              <a:spcBef>
                <a:spcPts val="600"/>
              </a:spcBef>
              <a:spcAft>
                <a:spcPts val="600"/>
              </a:spcAft>
              <a:buFont typeface="Wingdings" panose="05000000000000000000" pitchFamily="2" charset="2"/>
              <a:buChar char="§"/>
            </a:pPr>
            <a:r>
              <a:rPr lang="en-GB" sz="2000" b="1" dirty="0" smtClean="0">
                <a:solidFill>
                  <a:srgbClr val="4F81BD"/>
                </a:solidFill>
              </a:rPr>
              <a:t>Site </a:t>
            </a:r>
            <a:r>
              <a:rPr lang="en-GB" sz="2000" b="1" dirty="0">
                <a:solidFill>
                  <a:srgbClr val="4F81BD"/>
                </a:solidFill>
              </a:rPr>
              <a:t>Suitability </a:t>
            </a:r>
            <a:endParaRPr lang="en-GB" sz="2000" b="1" dirty="0" smtClean="0">
              <a:solidFill>
                <a:srgbClr val="4F81BD"/>
              </a:solidFill>
            </a:endParaRPr>
          </a:p>
          <a:p>
            <a:pPr marL="1257300" lvl="2" indent="-342900">
              <a:lnSpc>
                <a:spcPct val="50000"/>
              </a:lnSpc>
              <a:spcBef>
                <a:spcPts val="600"/>
              </a:spcBef>
              <a:spcAft>
                <a:spcPts val="600"/>
              </a:spcAft>
              <a:buFont typeface="Wingdings" panose="05000000000000000000" pitchFamily="2" charset="2"/>
              <a:buChar char="§"/>
            </a:pPr>
            <a:r>
              <a:rPr lang="en-GB" sz="2000" dirty="0" smtClean="0">
                <a:solidFill>
                  <a:schemeClr val="accent1"/>
                </a:solidFill>
              </a:rPr>
              <a:t>Planning policy restrictions</a:t>
            </a:r>
          </a:p>
          <a:p>
            <a:pPr marL="1257300" lvl="2" indent="-342900">
              <a:lnSpc>
                <a:spcPct val="50000"/>
              </a:lnSpc>
              <a:spcBef>
                <a:spcPts val="600"/>
              </a:spcBef>
              <a:spcAft>
                <a:spcPts val="600"/>
              </a:spcAft>
              <a:buFont typeface="Wingdings" panose="05000000000000000000" pitchFamily="2" charset="2"/>
              <a:buChar char="§"/>
            </a:pPr>
            <a:r>
              <a:rPr lang="en-GB" sz="2000" dirty="0" smtClean="0">
                <a:solidFill>
                  <a:schemeClr val="accent1"/>
                </a:solidFill>
              </a:rPr>
              <a:t>Physical problems or limitations</a:t>
            </a:r>
          </a:p>
          <a:p>
            <a:pPr lvl="2">
              <a:lnSpc>
                <a:spcPct val="50000"/>
              </a:lnSpc>
              <a:spcBef>
                <a:spcPts val="600"/>
              </a:spcBef>
              <a:spcAft>
                <a:spcPts val="600"/>
              </a:spcAft>
            </a:pPr>
            <a:endParaRPr lang="en-GB" sz="2000" dirty="0">
              <a:solidFill>
                <a:schemeClr val="accent1"/>
              </a:solidFill>
            </a:endParaRPr>
          </a:p>
          <a:p>
            <a:pPr marL="800100" lvl="1" indent="-342900">
              <a:lnSpc>
                <a:spcPct val="50000"/>
              </a:lnSpc>
              <a:spcBef>
                <a:spcPts val="600"/>
              </a:spcBef>
              <a:spcAft>
                <a:spcPts val="600"/>
              </a:spcAft>
              <a:buFont typeface="Wingdings" panose="05000000000000000000" pitchFamily="2" charset="2"/>
              <a:buChar char="§"/>
            </a:pPr>
            <a:r>
              <a:rPr lang="en-GB" sz="2000" b="1" dirty="0" smtClean="0">
                <a:solidFill>
                  <a:schemeClr val="accent1"/>
                </a:solidFill>
              </a:rPr>
              <a:t>Site Availability </a:t>
            </a:r>
            <a:r>
              <a:rPr lang="en-GB" sz="2000" b="1" dirty="0">
                <a:solidFill>
                  <a:schemeClr val="accent1"/>
                </a:solidFill>
              </a:rPr>
              <a:t>for </a:t>
            </a:r>
            <a:r>
              <a:rPr lang="en-GB" sz="2000" b="1" dirty="0" smtClean="0">
                <a:solidFill>
                  <a:schemeClr val="accent1"/>
                </a:solidFill>
              </a:rPr>
              <a:t>Housing</a:t>
            </a:r>
          </a:p>
          <a:p>
            <a:pPr marL="1257300" lvl="2" indent="-342900">
              <a:spcBef>
                <a:spcPts val="600"/>
              </a:spcBef>
              <a:spcAft>
                <a:spcPts val="600"/>
              </a:spcAft>
              <a:buFont typeface="Wingdings" panose="05000000000000000000" pitchFamily="2" charset="2"/>
              <a:buChar char="§"/>
            </a:pPr>
            <a:r>
              <a:rPr lang="en-GB" sz="2000" dirty="0" smtClean="0">
                <a:solidFill>
                  <a:schemeClr val="accent1"/>
                </a:solidFill>
              </a:rPr>
              <a:t>Did </a:t>
            </a:r>
            <a:r>
              <a:rPr lang="en-GB" sz="2000" dirty="0">
                <a:solidFill>
                  <a:schemeClr val="accent1"/>
                </a:solidFill>
              </a:rPr>
              <a:t>the land owner wish to dispose of their land to support the provision of affordable housing</a:t>
            </a:r>
            <a:r>
              <a:rPr lang="en-GB" sz="2000" dirty="0" smtClean="0">
                <a:solidFill>
                  <a:schemeClr val="accent1"/>
                </a:solidFill>
              </a:rPr>
              <a:t>?</a:t>
            </a:r>
          </a:p>
          <a:p>
            <a:pPr marL="1257300" lvl="2" indent="-342900">
              <a:lnSpc>
                <a:spcPct val="50000"/>
              </a:lnSpc>
              <a:spcBef>
                <a:spcPts val="600"/>
              </a:spcBef>
              <a:spcAft>
                <a:spcPts val="600"/>
              </a:spcAft>
              <a:buFont typeface="Wingdings" panose="05000000000000000000" pitchFamily="2" charset="2"/>
              <a:buChar char="§"/>
            </a:pPr>
            <a:r>
              <a:rPr lang="en-GB" sz="2000" dirty="0" smtClean="0">
                <a:solidFill>
                  <a:schemeClr val="accent1"/>
                </a:solidFill>
              </a:rPr>
              <a:t>No legal or ownership issues</a:t>
            </a:r>
          </a:p>
          <a:p>
            <a:pPr lvl="2">
              <a:lnSpc>
                <a:spcPct val="50000"/>
              </a:lnSpc>
              <a:spcBef>
                <a:spcPts val="600"/>
              </a:spcBef>
              <a:spcAft>
                <a:spcPts val="600"/>
              </a:spcAft>
            </a:pPr>
            <a:endParaRPr lang="en-GB" sz="2000" dirty="0" smtClean="0">
              <a:solidFill>
                <a:schemeClr val="accent1"/>
              </a:solidFill>
            </a:endParaRPr>
          </a:p>
          <a:p>
            <a:pPr marL="800100" lvl="1" indent="-342900">
              <a:spcBef>
                <a:spcPts val="600"/>
              </a:spcBef>
              <a:spcAft>
                <a:spcPts val="600"/>
              </a:spcAft>
              <a:buFont typeface="Wingdings" panose="05000000000000000000" pitchFamily="2" charset="2"/>
              <a:buChar char="§"/>
            </a:pPr>
            <a:r>
              <a:rPr lang="en-GB" sz="2000" b="1" dirty="0" smtClean="0">
                <a:solidFill>
                  <a:schemeClr val="accent1"/>
                </a:solidFill>
              </a:rPr>
              <a:t>Site </a:t>
            </a:r>
            <a:r>
              <a:rPr lang="en-GB" sz="2000" b="1" dirty="0">
                <a:solidFill>
                  <a:schemeClr val="accent1"/>
                </a:solidFill>
              </a:rPr>
              <a:t>Achievability for </a:t>
            </a:r>
            <a:r>
              <a:rPr lang="en-GB" sz="2000" b="1" dirty="0" smtClean="0">
                <a:solidFill>
                  <a:schemeClr val="accent1"/>
                </a:solidFill>
              </a:rPr>
              <a:t>Housing</a:t>
            </a:r>
          </a:p>
          <a:p>
            <a:pPr marL="1257300" lvl="2" indent="-342900">
              <a:spcBef>
                <a:spcPts val="600"/>
              </a:spcBef>
              <a:spcAft>
                <a:spcPts val="600"/>
              </a:spcAft>
              <a:buFont typeface="Wingdings" panose="05000000000000000000" pitchFamily="2" charset="2"/>
              <a:buChar char="§"/>
            </a:pPr>
            <a:r>
              <a:rPr lang="en-GB" sz="2000" dirty="0" smtClean="0">
                <a:solidFill>
                  <a:schemeClr val="accent1"/>
                </a:solidFill>
              </a:rPr>
              <a:t>Economic viability</a:t>
            </a:r>
            <a:endParaRPr lang="en-GB" sz="2000" dirty="0">
              <a:solidFill>
                <a:schemeClr val="accent1"/>
              </a:solidFill>
            </a:endParaRPr>
          </a:p>
        </p:txBody>
      </p:sp>
    </p:spTree>
    <p:extLst>
      <p:ext uri="{BB962C8B-B14F-4D97-AF65-F5344CB8AC3E}">
        <p14:creationId xmlns="" xmlns:p14="http://schemas.microsoft.com/office/powerpoint/2010/main" val="25183596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0016"/>
            <a:ext cx="8229600" cy="1143000"/>
          </a:xfrm>
        </p:spPr>
        <p:txBody>
          <a:bodyPr>
            <a:normAutofit/>
          </a:bodyPr>
          <a:lstStyle/>
          <a:p>
            <a:r>
              <a:rPr lang="en-GB" dirty="0" smtClean="0">
                <a:solidFill>
                  <a:schemeClr val="accent1"/>
                </a:solidFill>
              </a:rPr>
              <a:t>‘Rural Exception Site’ Explanation</a:t>
            </a:r>
            <a:endParaRPr lang="en-GB" dirty="0">
              <a:solidFill>
                <a:schemeClr val="accent1"/>
              </a:solidFill>
            </a:endParaRPr>
          </a:p>
        </p:txBody>
      </p:sp>
      <p:sp>
        <p:nvSpPr>
          <p:cNvPr id="4" name="TextBox 3"/>
          <p:cNvSpPr txBox="1"/>
          <p:nvPr/>
        </p:nvSpPr>
        <p:spPr>
          <a:xfrm>
            <a:off x="467544" y="1268760"/>
            <a:ext cx="8229600" cy="4678204"/>
          </a:xfrm>
          <a:prstGeom prst="rect">
            <a:avLst/>
          </a:prstGeom>
          <a:noFill/>
        </p:spPr>
        <p:txBody>
          <a:bodyPr wrap="square" rtlCol="0">
            <a:spAutoFit/>
          </a:bodyPr>
          <a:lstStyle/>
          <a:p>
            <a:pPr marL="342900" indent="-342900">
              <a:spcBef>
                <a:spcPts val="600"/>
              </a:spcBef>
              <a:spcAft>
                <a:spcPts val="600"/>
              </a:spcAft>
              <a:buFont typeface="Wingdings" panose="05000000000000000000" pitchFamily="2" charset="2"/>
              <a:buChar char="§"/>
            </a:pPr>
            <a:r>
              <a:rPr lang="en-GB" sz="2400" dirty="0" smtClean="0">
                <a:solidFill>
                  <a:schemeClr val="accent1"/>
                </a:solidFill>
              </a:rPr>
              <a:t>Where it can be established there are no suitable, available sites within the VDB the law allows homes to be built on ‘exception sites’</a:t>
            </a:r>
          </a:p>
          <a:p>
            <a:pPr marL="342900" indent="-342900">
              <a:spcBef>
                <a:spcPts val="600"/>
              </a:spcBef>
              <a:spcAft>
                <a:spcPts val="600"/>
              </a:spcAft>
              <a:buFont typeface="Wingdings" panose="05000000000000000000" pitchFamily="2" charset="2"/>
              <a:buChar char="§"/>
            </a:pPr>
            <a:r>
              <a:rPr lang="en-US" sz="2400" dirty="0" smtClean="0">
                <a:solidFill>
                  <a:schemeClr val="accent1"/>
                </a:solidFill>
              </a:rPr>
              <a:t>An exception site is </a:t>
            </a:r>
            <a:r>
              <a:rPr lang="en-US" sz="2400" dirty="0">
                <a:solidFill>
                  <a:schemeClr val="accent1"/>
                </a:solidFill>
              </a:rPr>
              <a:t>land that would not normally be given planning </a:t>
            </a:r>
            <a:r>
              <a:rPr lang="en-US" sz="2400" dirty="0" smtClean="0">
                <a:solidFill>
                  <a:schemeClr val="accent1"/>
                </a:solidFill>
              </a:rPr>
              <a:t>permission e.g. agricultural land just </a:t>
            </a:r>
            <a:r>
              <a:rPr lang="en-US" sz="2400" dirty="0">
                <a:solidFill>
                  <a:schemeClr val="accent1"/>
                </a:solidFill>
              </a:rPr>
              <a:t>outside the defined development </a:t>
            </a:r>
            <a:r>
              <a:rPr lang="en-US" sz="2400" dirty="0" smtClean="0">
                <a:solidFill>
                  <a:schemeClr val="accent1"/>
                </a:solidFill>
              </a:rPr>
              <a:t>boundary</a:t>
            </a:r>
          </a:p>
          <a:p>
            <a:pPr marL="342900" indent="-342900">
              <a:spcBef>
                <a:spcPts val="600"/>
              </a:spcBef>
              <a:spcAft>
                <a:spcPts val="600"/>
              </a:spcAft>
              <a:buFont typeface="Wingdings" panose="05000000000000000000" pitchFamily="2" charset="2"/>
              <a:buChar char="§"/>
            </a:pPr>
            <a:r>
              <a:rPr lang="en-US" sz="2400" dirty="0" smtClean="0">
                <a:solidFill>
                  <a:schemeClr val="accent1"/>
                </a:solidFill>
              </a:rPr>
              <a:t>Such sites are only available where there is a demonstrable need for affordable housing by people with a local connection </a:t>
            </a:r>
          </a:p>
          <a:p>
            <a:pPr marL="342900" indent="-342900">
              <a:spcBef>
                <a:spcPts val="600"/>
              </a:spcBef>
              <a:spcAft>
                <a:spcPts val="600"/>
              </a:spcAft>
              <a:buFont typeface="Wingdings" panose="05000000000000000000" pitchFamily="2" charset="2"/>
              <a:buChar char="§"/>
            </a:pPr>
            <a:r>
              <a:rPr lang="en-US" sz="2400" dirty="0" smtClean="0">
                <a:solidFill>
                  <a:schemeClr val="accent1"/>
                </a:solidFill>
              </a:rPr>
              <a:t>Once </a:t>
            </a:r>
            <a:r>
              <a:rPr lang="en-US" sz="2400" dirty="0">
                <a:solidFill>
                  <a:schemeClr val="accent1"/>
                </a:solidFill>
              </a:rPr>
              <a:t>the land is identified, the CLT </a:t>
            </a:r>
            <a:r>
              <a:rPr lang="en-US" sz="2400" dirty="0" smtClean="0">
                <a:solidFill>
                  <a:schemeClr val="accent1"/>
                </a:solidFill>
              </a:rPr>
              <a:t>can purchase and </a:t>
            </a:r>
            <a:r>
              <a:rPr lang="en-US" sz="2400" dirty="0">
                <a:solidFill>
                  <a:schemeClr val="accent1"/>
                </a:solidFill>
              </a:rPr>
              <a:t>hold it in trust for the benefit of the </a:t>
            </a:r>
            <a:r>
              <a:rPr lang="en-US" sz="2400" dirty="0" smtClean="0">
                <a:solidFill>
                  <a:schemeClr val="accent1"/>
                </a:solidFill>
              </a:rPr>
              <a:t>community</a:t>
            </a:r>
          </a:p>
          <a:p>
            <a:pPr marL="342900" indent="-342900">
              <a:spcBef>
                <a:spcPts val="600"/>
              </a:spcBef>
              <a:spcAft>
                <a:spcPts val="600"/>
              </a:spcAft>
            </a:pPr>
            <a:endParaRPr lang="en-GB" dirty="0"/>
          </a:p>
        </p:txBody>
      </p:sp>
    </p:spTree>
    <p:extLst>
      <p:ext uri="{BB962C8B-B14F-4D97-AF65-F5344CB8AC3E}">
        <p14:creationId xmlns="" xmlns:p14="http://schemas.microsoft.com/office/powerpoint/2010/main" val="25106346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208" y="125463"/>
            <a:ext cx="8229600" cy="927273"/>
          </a:xfrm>
        </p:spPr>
        <p:txBody>
          <a:bodyPr>
            <a:normAutofit/>
          </a:bodyPr>
          <a:lstStyle/>
          <a:p>
            <a:r>
              <a:rPr lang="en-GB" dirty="0" smtClean="0">
                <a:solidFill>
                  <a:schemeClr val="accent1"/>
                </a:solidFill>
              </a:rPr>
              <a:t>Site Options</a:t>
            </a:r>
            <a:endParaRPr lang="en-GB" dirty="0">
              <a:solidFill>
                <a:schemeClr val="accent1"/>
              </a:solidFill>
            </a:endParaRPr>
          </a:p>
        </p:txBody>
      </p:sp>
      <p:sp>
        <p:nvSpPr>
          <p:cNvPr id="4" name="TextBox 3"/>
          <p:cNvSpPr txBox="1"/>
          <p:nvPr/>
        </p:nvSpPr>
        <p:spPr>
          <a:xfrm>
            <a:off x="323528" y="1196752"/>
            <a:ext cx="8640960" cy="4431983"/>
          </a:xfrm>
          <a:prstGeom prst="rect">
            <a:avLst/>
          </a:prstGeom>
          <a:noFill/>
        </p:spPr>
        <p:txBody>
          <a:bodyPr wrap="square" rtlCol="0">
            <a:spAutoFit/>
          </a:bodyPr>
          <a:lstStyle/>
          <a:p>
            <a:pPr marL="342900" indent="-342900">
              <a:spcBef>
                <a:spcPts val="600"/>
              </a:spcBef>
              <a:spcAft>
                <a:spcPts val="600"/>
              </a:spcAft>
              <a:buFont typeface="Wingdings" panose="05000000000000000000" pitchFamily="2" charset="2"/>
              <a:buChar char="§"/>
            </a:pPr>
            <a:r>
              <a:rPr lang="en-GB" sz="2800" dirty="0" smtClean="0">
                <a:solidFill>
                  <a:schemeClr val="accent1"/>
                </a:solidFill>
              </a:rPr>
              <a:t>11 sites were put forward by landowners when SDC asked for possible sites as part of the Local Plan for the District </a:t>
            </a:r>
          </a:p>
          <a:p>
            <a:pPr marL="342900" indent="-342900">
              <a:spcBef>
                <a:spcPts val="600"/>
              </a:spcBef>
              <a:spcAft>
                <a:spcPts val="600"/>
              </a:spcAft>
              <a:buFont typeface="Wingdings" panose="05000000000000000000" pitchFamily="2" charset="2"/>
              <a:buChar char="§"/>
            </a:pPr>
            <a:r>
              <a:rPr lang="en-US" sz="2800" dirty="0" smtClean="0">
                <a:solidFill>
                  <a:schemeClr val="accent1"/>
                </a:solidFill>
              </a:rPr>
              <a:t>Subsequently  5 further sites were considered by MCLT</a:t>
            </a:r>
          </a:p>
          <a:p>
            <a:pPr marL="342900" indent="-342900">
              <a:spcBef>
                <a:spcPts val="600"/>
              </a:spcBef>
              <a:spcAft>
                <a:spcPts val="600"/>
              </a:spcAft>
              <a:buFont typeface="Wingdings" panose="05000000000000000000" pitchFamily="2" charset="2"/>
              <a:buChar char="§"/>
            </a:pPr>
            <a:r>
              <a:rPr lang="en-US" sz="2800" dirty="0" smtClean="0">
                <a:solidFill>
                  <a:schemeClr val="accent1"/>
                </a:solidFill>
              </a:rPr>
              <a:t>Many of these sites were discounted during initial MCLT Steering Group meetings for various reasons  e.g. poor suitability, commercial value, highway issues, development costs</a:t>
            </a:r>
          </a:p>
          <a:p>
            <a:pPr marL="342900" indent="-342900">
              <a:spcBef>
                <a:spcPts val="600"/>
              </a:spcBef>
              <a:spcAft>
                <a:spcPts val="600"/>
              </a:spcAft>
              <a:buFont typeface="Wingdings" panose="05000000000000000000" pitchFamily="2" charset="2"/>
              <a:buChar char="§"/>
            </a:pPr>
            <a:r>
              <a:rPr lang="en-US" sz="2800" dirty="0" smtClean="0">
                <a:solidFill>
                  <a:schemeClr val="accent1"/>
                </a:solidFill>
              </a:rPr>
              <a:t>Landowners of 4 sites were approached</a:t>
            </a:r>
          </a:p>
        </p:txBody>
      </p:sp>
    </p:spTree>
    <p:extLst>
      <p:ext uri="{BB962C8B-B14F-4D97-AF65-F5344CB8AC3E}">
        <p14:creationId xmlns="" xmlns:p14="http://schemas.microsoft.com/office/powerpoint/2010/main" val="21114396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074" name="Picture 2"/>
          <p:cNvPicPr>
            <a:picLocks noChangeAspect="1" noChangeArrowheads="1"/>
          </p:cNvPicPr>
          <p:nvPr/>
        </p:nvPicPr>
        <p:blipFill>
          <a:blip r:embed="rId3" cstate="print"/>
          <a:srcRect/>
          <a:stretch>
            <a:fillRect/>
          </a:stretch>
        </p:blipFill>
        <p:spPr bwMode="auto">
          <a:xfrm>
            <a:off x="476250" y="361950"/>
            <a:ext cx="8191500" cy="6134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p:nvPr/>
        </p:nvPicPr>
        <p:blipFill rotWithShape="1">
          <a:blip r:embed="rId3" cstate="print"/>
          <a:srcRect l="11930" t="46714" r="5915" b="10482"/>
          <a:stretch/>
        </p:blipFill>
        <p:spPr bwMode="auto">
          <a:xfrm>
            <a:off x="931862" y="2362200"/>
            <a:ext cx="7280275" cy="2133600"/>
          </a:xfrm>
          <a:prstGeom prst="rect">
            <a:avLst/>
          </a:prstGeom>
          <a:ln>
            <a:noFill/>
          </a:ln>
          <a:extLst>
            <a:ext uri="{53640926-AAD7-44D8-BBD7-CCE9431645EC}">
              <a14:shadowObscured xmlns="" xmlns:a14="http://schemas.microsoft.com/office/drawing/2010/main"/>
            </a:ext>
          </a:extLst>
        </p:spPr>
      </p:pic>
    </p:spTree>
    <p:extLst>
      <p:ext uri="{BB962C8B-B14F-4D97-AF65-F5344CB8AC3E}">
        <p14:creationId xmlns="" xmlns:p14="http://schemas.microsoft.com/office/powerpoint/2010/main" val="3240025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srcRect l="351" r="351"/>
          <a:stretch>
            <a:fillRect/>
          </a:stretch>
        </p:blipFill>
        <p:spPr>
          <a:xfrm>
            <a:off x="0" y="-139700"/>
            <a:ext cx="9144000" cy="6832600"/>
          </a:xfrm>
        </p:spPr>
      </p:pic>
    </p:spTree>
    <p:extLst>
      <p:ext uri="{BB962C8B-B14F-4D97-AF65-F5344CB8AC3E}">
        <p14:creationId xmlns="" xmlns:p14="http://schemas.microsoft.com/office/powerpoint/2010/main" val="30293987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190500"/>
            <a:ext cx="9144000" cy="6461615"/>
          </a:xfrm>
          <a:prstGeom prst="rect">
            <a:avLst/>
          </a:prstGeom>
        </p:spPr>
      </p:pic>
    </p:spTree>
    <p:extLst>
      <p:ext uri="{BB962C8B-B14F-4D97-AF65-F5344CB8AC3E}">
        <p14:creationId xmlns="" xmlns:p14="http://schemas.microsoft.com/office/powerpoint/2010/main" val="26117304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descr="C:\Users\SimonT440\Documents\CLT\mark4sitemap.png"/>
          <p:cNvPicPr>
            <a:picLocks noChangeAspect="1" noChangeArrowheads="1"/>
          </p:cNvPicPr>
          <p:nvPr/>
        </p:nvPicPr>
        <p:blipFill>
          <a:blip r:embed="rId3" cstate="print"/>
          <a:srcRect/>
          <a:stretch>
            <a:fillRect/>
          </a:stretch>
        </p:blipFill>
        <p:spPr bwMode="auto">
          <a:xfrm>
            <a:off x="-1260648" y="116632"/>
            <a:ext cx="10404648" cy="68580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rotWithShape="1">
          <a:blip r:embed="rId3" cstate="print"/>
          <a:srcRect l="20968" t="21192" r="18001" b="3559"/>
          <a:stretch/>
        </p:blipFill>
        <p:spPr>
          <a:xfrm>
            <a:off x="395536" y="404664"/>
            <a:ext cx="8513688" cy="5904656"/>
          </a:xfrm>
          <a:prstGeom prst="rect">
            <a:avLst/>
          </a:prstGeom>
        </p:spPr>
      </p:pic>
    </p:spTree>
    <p:extLst>
      <p:ext uri="{BB962C8B-B14F-4D97-AF65-F5344CB8AC3E}">
        <p14:creationId xmlns="" xmlns:p14="http://schemas.microsoft.com/office/powerpoint/2010/main" val="23726045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4744"/>
            <a:ext cx="8229600" cy="3226370"/>
          </a:xfrm>
        </p:spPr>
        <p:txBody>
          <a:bodyPr>
            <a:normAutofit/>
          </a:bodyPr>
          <a:lstStyle/>
          <a:p>
            <a:r>
              <a:rPr lang="en-GB" dirty="0" smtClean="0">
                <a:solidFill>
                  <a:schemeClr val="accent1"/>
                </a:solidFill>
              </a:rPr>
              <a:t>Welcome</a:t>
            </a:r>
            <a:br>
              <a:rPr lang="en-GB" dirty="0" smtClean="0">
                <a:solidFill>
                  <a:schemeClr val="accent1"/>
                </a:solidFill>
              </a:rPr>
            </a:br>
            <a:r>
              <a:rPr lang="en-GB" dirty="0" smtClean="0">
                <a:solidFill>
                  <a:schemeClr val="accent1"/>
                </a:solidFill>
              </a:rPr>
              <a:t>Housekeeping</a:t>
            </a:r>
            <a:br>
              <a:rPr lang="en-GB" dirty="0" smtClean="0">
                <a:solidFill>
                  <a:schemeClr val="accent1"/>
                </a:solidFill>
              </a:rPr>
            </a:br>
            <a:r>
              <a:rPr lang="en-GB" dirty="0" smtClean="0">
                <a:solidFill>
                  <a:schemeClr val="accent1"/>
                </a:solidFill>
              </a:rPr>
              <a:t>Purpose of meeting</a:t>
            </a:r>
            <a:br>
              <a:rPr lang="en-GB" dirty="0" smtClean="0">
                <a:solidFill>
                  <a:schemeClr val="accent1"/>
                </a:solidFill>
              </a:rPr>
            </a:br>
            <a:r>
              <a:rPr lang="en-GB" dirty="0" smtClean="0">
                <a:solidFill>
                  <a:schemeClr val="accent1"/>
                </a:solidFill>
              </a:rPr>
              <a:t>Ground Rules</a:t>
            </a:r>
            <a:endParaRPr lang="en-GB" dirty="0"/>
          </a:p>
        </p:txBody>
      </p:sp>
      <p:sp>
        <p:nvSpPr>
          <p:cNvPr id="3" name="TextBox 2"/>
          <p:cNvSpPr txBox="1"/>
          <p:nvPr/>
        </p:nvSpPr>
        <p:spPr>
          <a:xfrm>
            <a:off x="5004048" y="5301208"/>
            <a:ext cx="3140988" cy="1077218"/>
          </a:xfrm>
          <a:prstGeom prst="rect">
            <a:avLst/>
          </a:prstGeom>
          <a:noFill/>
        </p:spPr>
        <p:txBody>
          <a:bodyPr wrap="none" rtlCol="0">
            <a:spAutoFit/>
          </a:bodyPr>
          <a:lstStyle/>
          <a:p>
            <a:r>
              <a:rPr lang="en-GB" sz="3200" b="1" dirty="0" smtClean="0">
                <a:solidFill>
                  <a:schemeClr val="accent1"/>
                </a:solidFill>
              </a:rPr>
              <a:t>Simon </a:t>
            </a:r>
            <a:r>
              <a:rPr lang="en-GB" sz="3200" b="1" dirty="0" err="1" smtClean="0">
                <a:solidFill>
                  <a:schemeClr val="accent1"/>
                </a:solidFill>
              </a:rPr>
              <a:t>Emary</a:t>
            </a:r>
            <a:endParaRPr lang="en-GB" sz="3200" b="1" dirty="0" smtClean="0">
              <a:solidFill>
                <a:schemeClr val="accent1"/>
              </a:solidFill>
            </a:endParaRPr>
          </a:p>
          <a:p>
            <a:r>
              <a:rPr lang="en-GB" sz="3200" b="1" dirty="0">
                <a:solidFill>
                  <a:schemeClr val="accent1"/>
                </a:solidFill>
              </a:rPr>
              <a:t>M</a:t>
            </a:r>
            <a:r>
              <a:rPr lang="en-GB" sz="3200" b="1" dirty="0" smtClean="0">
                <a:solidFill>
                  <a:schemeClr val="accent1"/>
                </a:solidFill>
              </a:rPr>
              <a:t>CLT – Chairman</a:t>
            </a:r>
            <a:endParaRPr lang="en-GB" sz="3200" b="1" dirty="0">
              <a:solidFill>
                <a:schemeClr val="accent1"/>
              </a:solidFill>
            </a:endParaRPr>
          </a:p>
        </p:txBody>
      </p:sp>
      <p:pic>
        <p:nvPicPr>
          <p:cNvPr id="4" name="Picture 3"/>
          <p:cNvPicPr/>
          <p:nvPr/>
        </p:nvPicPr>
        <p:blipFill>
          <a:blip r:embed="rId3" cstate="print"/>
          <a:srcRect/>
          <a:stretch>
            <a:fillRect/>
          </a:stretch>
        </p:blipFill>
        <p:spPr bwMode="auto">
          <a:xfrm>
            <a:off x="1187624" y="5013176"/>
            <a:ext cx="1619885" cy="1302385"/>
          </a:xfrm>
          <a:prstGeom prst="rect">
            <a:avLst/>
          </a:prstGeom>
          <a:noFill/>
          <a:ln w="9525">
            <a:noFill/>
            <a:miter lim="800000"/>
            <a:headEnd/>
            <a:tailEnd/>
          </a:ln>
        </p:spPr>
      </p:pic>
    </p:spTree>
    <p:extLst>
      <p:ext uri="{BB962C8B-B14F-4D97-AF65-F5344CB8AC3E}">
        <p14:creationId xmlns="" xmlns:p14="http://schemas.microsoft.com/office/powerpoint/2010/main" val="29451209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solidFill>
                  <a:schemeClr val="accent1"/>
                </a:solidFill>
              </a:rPr>
              <a:t>Why the Northwick Road site?</a:t>
            </a:r>
            <a:endParaRPr lang="en-GB" dirty="0">
              <a:solidFill>
                <a:schemeClr val="accent1"/>
              </a:solidFill>
            </a:endParaRPr>
          </a:p>
        </p:txBody>
      </p:sp>
      <p:sp>
        <p:nvSpPr>
          <p:cNvPr id="3" name="Content Placeholder 2"/>
          <p:cNvSpPr>
            <a:spLocks noGrp="1"/>
          </p:cNvSpPr>
          <p:nvPr>
            <p:ph idx="1"/>
          </p:nvPr>
        </p:nvSpPr>
        <p:spPr>
          <a:xfrm>
            <a:off x="457200" y="1600200"/>
            <a:ext cx="8435280" cy="4525963"/>
          </a:xfrm>
        </p:spPr>
        <p:txBody>
          <a:bodyPr>
            <a:normAutofit fontScale="92500" lnSpcReduction="10000"/>
          </a:bodyPr>
          <a:lstStyle/>
          <a:p>
            <a:pPr>
              <a:lnSpc>
                <a:spcPct val="110000"/>
              </a:lnSpc>
              <a:buFont typeface="Wingdings" panose="05000000000000000000" pitchFamily="2" charset="2"/>
              <a:buChar char="§"/>
            </a:pPr>
            <a:r>
              <a:rPr lang="en-GB" sz="2400" dirty="0" smtClean="0">
                <a:solidFill>
                  <a:schemeClr val="accent1"/>
                </a:solidFill>
              </a:rPr>
              <a:t>The site is easily accessible and not on a busy road</a:t>
            </a:r>
          </a:p>
          <a:p>
            <a:pPr>
              <a:lnSpc>
                <a:spcPct val="110000"/>
              </a:lnSpc>
              <a:buFont typeface="Wingdings" panose="05000000000000000000" pitchFamily="2" charset="2"/>
              <a:buChar char="§"/>
            </a:pPr>
            <a:r>
              <a:rPr lang="en-GB" sz="2400" dirty="0" smtClean="0">
                <a:solidFill>
                  <a:schemeClr val="accent1"/>
                </a:solidFill>
              </a:rPr>
              <a:t>Adjacent to development boundary</a:t>
            </a:r>
          </a:p>
          <a:p>
            <a:pPr>
              <a:lnSpc>
                <a:spcPct val="110000"/>
              </a:lnSpc>
              <a:buFont typeface="Wingdings" panose="05000000000000000000" pitchFamily="2" charset="2"/>
              <a:buChar char="§"/>
            </a:pPr>
            <a:r>
              <a:rPr lang="en-GB" sz="2400" dirty="0" smtClean="0">
                <a:solidFill>
                  <a:schemeClr val="accent1"/>
                </a:solidFill>
              </a:rPr>
              <a:t>Residents would be within easy walking distance of the village amenities, pubs, shop and the church. Mark school is a little more distant but not far away </a:t>
            </a:r>
          </a:p>
          <a:p>
            <a:pPr>
              <a:lnSpc>
                <a:spcPct val="110000"/>
              </a:lnSpc>
              <a:buFont typeface="Wingdings" panose="05000000000000000000" pitchFamily="2" charset="2"/>
              <a:buChar char="§"/>
            </a:pPr>
            <a:r>
              <a:rPr lang="en-GB" sz="2400" dirty="0" smtClean="0">
                <a:solidFill>
                  <a:schemeClr val="accent1"/>
                </a:solidFill>
              </a:rPr>
              <a:t>It is available, the Landowner has indicated a readiness to sell the necessary amount of land. Unlike some other sites there is a clarity around whether the site can be purchased</a:t>
            </a:r>
          </a:p>
          <a:p>
            <a:pPr>
              <a:lnSpc>
                <a:spcPct val="110000"/>
              </a:lnSpc>
              <a:buFont typeface="Wingdings" panose="05000000000000000000" pitchFamily="2" charset="2"/>
              <a:buChar char="§"/>
            </a:pPr>
            <a:r>
              <a:rPr lang="en-GB" sz="2400" dirty="0" smtClean="0">
                <a:solidFill>
                  <a:schemeClr val="accent1"/>
                </a:solidFill>
              </a:rPr>
              <a:t>Residents would feel part of the communit</a:t>
            </a:r>
            <a:r>
              <a:rPr lang="en-GB" sz="2400" dirty="0">
                <a:solidFill>
                  <a:schemeClr val="accent1"/>
                </a:solidFill>
              </a:rPr>
              <a:t>y</a:t>
            </a:r>
            <a:r>
              <a:rPr lang="en-GB" sz="2400" dirty="0" smtClean="0">
                <a:solidFill>
                  <a:schemeClr val="accent1"/>
                </a:solidFill>
              </a:rPr>
              <a:t> and the community would be genuinely enlarged</a:t>
            </a:r>
          </a:p>
          <a:p>
            <a:pPr marL="342900" lvl="1" indent="-342900">
              <a:lnSpc>
                <a:spcPct val="110000"/>
              </a:lnSpc>
              <a:buFont typeface="Wingdings" panose="05000000000000000000" pitchFamily="2" charset="2"/>
              <a:buChar char="§"/>
            </a:pPr>
            <a:r>
              <a:rPr lang="en-GB" sz="2400" dirty="0">
                <a:solidFill>
                  <a:schemeClr val="accent1"/>
                </a:solidFill>
              </a:rPr>
              <a:t>A mixture of twelve 1-bed, 2-bed and 3-bed homes are proposed, including two bungalows. </a:t>
            </a:r>
          </a:p>
          <a:p>
            <a:pPr>
              <a:buFont typeface="Wingdings" panose="05000000000000000000" pitchFamily="2" charset="2"/>
              <a:buChar char="§"/>
            </a:pPr>
            <a:endParaRPr lang="en-GB" sz="3300" dirty="0" smtClean="0">
              <a:solidFill>
                <a:schemeClr val="accent1"/>
              </a:solidFill>
            </a:endParaRPr>
          </a:p>
          <a:p>
            <a:pPr>
              <a:buFont typeface="Wingdings" panose="05000000000000000000" pitchFamily="2" charset="2"/>
              <a:buChar char="§"/>
            </a:pPr>
            <a:endParaRPr lang="en-GB" dirty="0">
              <a:solidFill>
                <a:schemeClr val="accent1"/>
              </a:solidFill>
            </a:endParaRPr>
          </a:p>
        </p:txBody>
      </p:sp>
    </p:spTree>
    <p:extLst>
      <p:ext uri="{BB962C8B-B14F-4D97-AF65-F5344CB8AC3E}">
        <p14:creationId xmlns="" xmlns:p14="http://schemas.microsoft.com/office/powerpoint/2010/main" val="29371889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4744"/>
            <a:ext cx="8229600" cy="3226370"/>
          </a:xfrm>
        </p:spPr>
        <p:txBody>
          <a:bodyPr>
            <a:normAutofit/>
          </a:bodyPr>
          <a:lstStyle/>
          <a:p>
            <a:r>
              <a:rPr lang="en-GB" dirty="0" smtClean="0">
                <a:solidFill>
                  <a:schemeClr val="accent1"/>
                </a:solidFill>
              </a:rPr>
              <a:t>Questions</a:t>
            </a:r>
            <a:endParaRPr lang="en-GB" dirty="0"/>
          </a:p>
        </p:txBody>
      </p:sp>
      <p:pic>
        <p:nvPicPr>
          <p:cNvPr id="4" name="Picture 3"/>
          <p:cNvPicPr/>
          <p:nvPr/>
        </p:nvPicPr>
        <p:blipFill>
          <a:blip r:embed="rId3" cstate="print"/>
          <a:srcRect/>
          <a:stretch>
            <a:fillRect/>
          </a:stretch>
        </p:blipFill>
        <p:spPr bwMode="auto">
          <a:xfrm>
            <a:off x="1259632" y="5057516"/>
            <a:ext cx="1619885" cy="1302385"/>
          </a:xfrm>
          <a:prstGeom prst="rect">
            <a:avLst/>
          </a:prstGeom>
          <a:noFill/>
          <a:ln w="9525">
            <a:noFill/>
            <a:miter lim="800000"/>
            <a:headEnd/>
            <a:tailEnd/>
          </a:ln>
        </p:spPr>
      </p:pic>
      <p:sp>
        <p:nvSpPr>
          <p:cNvPr id="5" name="Rectangle 4"/>
          <p:cNvSpPr/>
          <p:nvPr/>
        </p:nvSpPr>
        <p:spPr>
          <a:xfrm>
            <a:off x="3347864" y="5733256"/>
            <a:ext cx="4572000" cy="574516"/>
          </a:xfrm>
          <a:prstGeom prst="rect">
            <a:avLst/>
          </a:prstGeom>
        </p:spPr>
        <p:txBody>
          <a:bodyPr>
            <a:spAutoFit/>
          </a:bodyPr>
          <a:lstStyle/>
          <a:p>
            <a:pPr lvl="0" algn="ctr" eaLnBrk="0" fontAlgn="base" hangingPunct="0">
              <a:spcBef>
                <a:spcPct val="0"/>
              </a:spcBef>
              <a:spcAft>
                <a:spcPct val="0"/>
              </a:spcAft>
            </a:pPr>
            <a:r>
              <a:rPr lang="en-GB" altLang="en-US" dirty="0" smtClean="0">
                <a:solidFill>
                  <a:schemeClr val="accent1"/>
                </a:solidFill>
                <a:latin typeface="Baskerville Old Face"/>
                <a:ea typeface="Times New Roman" panose="02020603050405020304" pitchFamily="18" charset="0"/>
                <a:cs typeface="Baskerville Old Face"/>
              </a:rPr>
              <a:t>Mark Community </a:t>
            </a:r>
            <a:r>
              <a:rPr lang="en-GB" altLang="en-US" dirty="0">
                <a:solidFill>
                  <a:schemeClr val="accent1"/>
                </a:solidFill>
                <a:latin typeface="Baskerville Old Face"/>
                <a:ea typeface="Times New Roman" panose="02020603050405020304" pitchFamily="18" charset="0"/>
                <a:cs typeface="Baskerville Old Face"/>
              </a:rPr>
              <a:t>Land Trust</a:t>
            </a:r>
            <a:endParaRPr lang="en-GB" altLang="en-US" dirty="0">
              <a:solidFill>
                <a:schemeClr val="accent1"/>
              </a:solidFill>
              <a:latin typeface="Baskerville Old Face"/>
              <a:cs typeface="Baskerville Old Face"/>
            </a:endParaRPr>
          </a:p>
          <a:p>
            <a:pPr lvl="0" algn="ctr" eaLnBrk="0" fontAlgn="base" hangingPunct="0">
              <a:spcBef>
                <a:spcPct val="0"/>
              </a:spcBef>
              <a:spcAft>
                <a:spcPct val="0"/>
              </a:spcAft>
            </a:pPr>
            <a:r>
              <a:rPr lang="en-GB" altLang="en-US" sz="2000" b="1" baseline="-30000" dirty="0">
                <a:solidFill>
                  <a:schemeClr val="accent1"/>
                </a:solidFill>
                <a:latin typeface="Baskerville Old Face"/>
                <a:ea typeface="Times New Roman" panose="02020603050405020304" pitchFamily="18" charset="0"/>
                <a:cs typeface="Baskerville Old Face"/>
              </a:rPr>
              <a:t>The community working together for the future of the village</a:t>
            </a:r>
            <a:endParaRPr lang="en-GB" altLang="en-US" sz="2000" dirty="0">
              <a:solidFill>
                <a:schemeClr val="accent1"/>
              </a:solidFill>
              <a:latin typeface="Baskerville Old Face"/>
              <a:cs typeface="Baskerville Old Face"/>
            </a:endParaRPr>
          </a:p>
        </p:txBody>
      </p:sp>
    </p:spTree>
    <p:extLst>
      <p:ext uri="{BB962C8B-B14F-4D97-AF65-F5344CB8AC3E}">
        <p14:creationId xmlns="" xmlns:p14="http://schemas.microsoft.com/office/powerpoint/2010/main" val="36226301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4744"/>
            <a:ext cx="8229600" cy="4104456"/>
          </a:xfrm>
        </p:spPr>
        <p:txBody>
          <a:bodyPr>
            <a:normAutofit/>
          </a:bodyPr>
          <a:lstStyle/>
          <a:p>
            <a:r>
              <a:rPr lang="en-GB" dirty="0" smtClean="0">
                <a:solidFill>
                  <a:schemeClr val="accent1"/>
                </a:solidFill>
              </a:rPr>
              <a:t>Community Vote</a:t>
            </a:r>
            <a:br>
              <a:rPr lang="en-GB" dirty="0" smtClean="0">
                <a:solidFill>
                  <a:schemeClr val="accent1"/>
                </a:solidFill>
              </a:rPr>
            </a:br>
            <a:r>
              <a:rPr lang="en-GB" dirty="0" smtClean="0">
                <a:solidFill>
                  <a:schemeClr val="accent1"/>
                </a:solidFill>
              </a:rPr>
              <a:t/>
            </a:r>
            <a:br>
              <a:rPr lang="en-GB" dirty="0" smtClean="0">
                <a:solidFill>
                  <a:schemeClr val="accent1"/>
                </a:solidFill>
              </a:rPr>
            </a:br>
            <a:r>
              <a:rPr lang="en-GB" b="1" dirty="0" smtClean="0">
                <a:solidFill>
                  <a:schemeClr val="accent1"/>
                </a:solidFill>
              </a:rPr>
              <a:t>The</a:t>
            </a:r>
            <a:r>
              <a:rPr lang="en-GB" dirty="0" smtClean="0">
                <a:solidFill>
                  <a:schemeClr val="accent1"/>
                </a:solidFill>
              </a:rPr>
              <a:t> </a:t>
            </a:r>
            <a:r>
              <a:rPr lang="en-GB" sz="4000" b="1" dirty="0" smtClean="0">
                <a:solidFill>
                  <a:schemeClr val="accent1"/>
                </a:solidFill>
              </a:rPr>
              <a:t>time has come for your support.</a:t>
            </a:r>
            <a:br>
              <a:rPr lang="en-GB" sz="4000" b="1" dirty="0" smtClean="0">
                <a:solidFill>
                  <a:schemeClr val="accent1"/>
                </a:solidFill>
              </a:rPr>
            </a:br>
            <a:r>
              <a:rPr lang="en-GB" sz="4000" b="1" dirty="0" smtClean="0">
                <a:solidFill>
                  <a:schemeClr val="accent1"/>
                </a:solidFill>
              </a:rPr>
              <a:t/>
            </a:r>
            <a:br>
              <a:rPr lang="en-GB" sz="4000" b="1" dirty="0" smtClean="0">
                <a:solidFill>
                  <a:schemeClr val="accent1"/>
                </a:solidFill>
              </a:rPr>
            </a:br>
            <a:r>
              <a:rPr lang="en-GB" sz="4000" b="1" dirty="0" smtClean="0">
                <a:solidFill>
                  <a:schemeClr val="accent1"/>
                </a:solidFill>
              </a:rPr>
              <a:t> </a:t>
            </a:r>
            <a:r>
              <a:rPr lang="en-GB" sz="5300" dirty="0" smtClean="0">
                <a:solidFill>
                  <a:schemeClr val="accent1"/>
                </a:solidFill>
              </a:rPr>
              <a:t>– show of hands</a:t>
            </a:r>
            <a:r>
              <a:rPr lang="en-GB" dirty="0">
                <a:solidFill>
                  <a:schemeClr val="accent1"/>
                </a:solidFill>
              </a:rPr>
              <a:t/>
            </a:r>
            <a:br>
              <a:rPr lang="en-GB" dirty="0">
                <a:solidFill>
                  <a:schemeClr val="accent1"/>
                </a:solidFill>
              </a:rPr>
            </a:br>
            <a:endParaRPr lang="en-GB" sz="2800" dirty="0"/>
          </a:p>
        </p:txBody>
      </p:sp>
      <p:sp>
        <p:nvSpPr>
          <p:cNvPr id="3" name="TextBox 2"/>
          <p:cNvSpPr txBox="1"/>
          <p:nvPr/>
        </p:nvSpPr>
        <p:spPr>
          <a:xfrm>
            <a:off x="5524872" y="5775125"/>
            <a:ext cx="2423660" cy="584776"/>
          </a:xfrm>
          <a:prstGeom prst="rect">
            <a:avLst/>
          </a:prstGeom>
          <a:noFill/>
        </p:spPr>
        <p:txBody>
          <a:bodyPr wrap="none" rtlCol="0">
            <a:spAutoFit/>
          </a:bodyPr>
          <a:lstStyle/>
          <a:p>
            <a:r>
              <a:rPr lang="en-GB" sz="3200" b="1" dirty="0" smtClean="0">
                <a:solidFill>
                  <a:schemeClr val="accent1"/>
                </a:solidFill>
              </a:rPr>
              <a:t>Simon Emary</a:t>
            </a:r>
          </a:p>
        </p:txBody>
      </p:sp>
      <p:pic>
        <p:nvPicPr>
          <p:cNvPr id="4" name="Picture 3"/>
          <p:cNvPicPr/>
          <p:nvPr/>
        </p:nvPicPr>
        <p:blipFill>
          <a:blip r:embed="rId3" cstate="print"/>
          <a:srcRect/>
          <a:stretch>
            <a:fillRect/>
          </a:stretch>
        </p:blipFill>
        <p:spPr bwMode="auto">
          <a:xfrm>
            <a:off x="1259632" y="5057516"/>
            <a:ext cx="1619885" cy="1302385"/>
          </a:xfrm>
          <a:prstGeom prst="rect">
            <a:avLst/>
          </a:prstGeom>
          <a:noFill/>
          <a:ln w="9525">
            <a:noFill/>
            <a:miter lim="800000"/>
            <a:headEnd/>
            <a:tailEnd/>
          </a:ln>
        </p:spPr>
      </p:pic>
    </p:spTree>
    <p:extLst>
      <p:ext uri="{BB962C8B-B14F-4D97-AF65-F5344CB8AC3E}">
        <p14:creationId xmlns="" xmlns:p14="http://schemas.microsoft.com/office/powerpoint/2010/main" val="31654551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000" b="1" dirty="0" smtClean="0">
                <a:solidFill>
                  <a:schemeClr val="accent1"/>
                </a:solidFill>
              </a:rPr>
              <a:t>Proposal</a:t>
            </a:r>
            <a:endParaRPr lang="en-GB" sz="6000" b="1" dirty="0">
              <a:solidFill>
                <a:schemeClr val="accent1"/>
              </a:solidFill>
            </a:endParaRPr>
          </a:p>
        </p:txBody>
      </p:sp>
      <p:sp>
        <p:nvSpPr>
          <p:cNvPr id="3" name="Rectangle 2"/>
          <p:cNvSpPr/>
          <p:nvPr/>
        </p:nvSpPr>
        <p:spPr>
          <a:xfrm>
            <a:off x="395536" y="1556792"/>
            <a:ext cx="8496944" cy="3785652"/>
          </a:xfrm>
          <a:prstGeom prst="rect">
            <a:avLst/>
          </a:prstGeom>
        </p:spPr>
        <p:txBody>
          <a:bodyPr wrap="square">
            <a:spAutoFit/>
          </a:bodyPr>
          <a:lstStyle/>
          <a:p>
            <a:pPr algn="ctr"/>
            <a:r>
              <a:rPr lang="en-GB" sz="4800" b="1" dirty="0" smtClean="0">
                <a:solidFill>
                  <a:schemeClr val="accent1"/>
                </a:solidFill>
              </a:rPr>
              <a:t>‘Support the choice of the Northwick Road site as the preferred site for the development of 12 affordable rented homes’</a:t>
            </a:r>
            <a:endParaRPr lang="en-GB" sz="48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4744"/>
            <a:ext cx="8229600" cy="3226370"/>
          </a:xfrm>
        </p:spPr>
        <p:txBody>
          <a:bodyPr>
            <a:normAutofit/>
          </a:bodyPr>
          <a:lstStyle/>
          <a:p>
            <a:r>
              <a:rPr lang="en-GB" dirty="0" smtClean="0">
                <a:solidFill>
                  <a:schemeClr val="accent1"/>
                </a:solidFill>
              </a:rPr>
              <a:t>Next Steps</a:t>
            </a:r>
            <a:endParaRPr lang="en-GB" dirty="0"/>
          </a:p>
        </p:txBody>
      </p:sp>
      <p:sp>
        <p:nvSpPr>
          <p:cNvPr id="3" name="TextBox 2"/>
          <p:cNvSpPr txBox="1"/>
          <p:nvPr/>
        </p:nvSpPr>
        <p:spPr>
          <a:xfrm>
            <a:off x="5615440" y="5775125"/>
            <a:ext cx="2423660" cy="584776"/>
          </a:xfrm>
          <a:prstGeom prst="rect">
            <a:avLst/>
          </a:prstGeom>
          <a:noFill/>
        </p:spPr>
        <p:txBody>
          <a:bodyPr wrap="none" rtlCol="0">
            <a:spAutoFit/>
          </a:bodyPr>
          <a:lstStyle/>
          <a:p>
            <a:r>
              <a:rPr lang="en-GB" sz="3200" b="1" dirty="0" smtClean="0">
                <a:solidFill>
                  <a:schemeClr val="accent1"/>
                </a:solidFill>
              </a:rPr>
              <a:t>Simon Emary</a:t>
            </a:r>
          </a:p>
        </p:txBody>
      </p:sp>
      <p:pic>
        <p:nvPicPr>
          <p:cNvPr id="4" name="Picture 3"/>
          <p:cNvPicPr/>
          <p:nvPr/>
        </p:nvPicPr>
        <p:blipFill>
          <a:blip r:embed="rId3" cstate="print"/>
          <a:srcRect/>
          <a:stretch>
            <a:fillRect/>
          </a:stretch>
        </p:blipFill>
        <p:spPr bwMode="auto">
          <a:xfrm>
            <a:off x="1259632" y="5057516"/>
            <a:ext cx="1619885" cy="1302385"/>
          </a:xfrm>
          <a:prstGeom prst="rect">
            <a:avLst/>
          </a:prstGeom>
          <a:noFill/>
          <a:ln w="9525">
            <a:noFill/>
            <a:miter lim="800000"/>
            <a:headEnd/>
            <a:tailEnd/>
          </a:ln>
        </p:spPr>
      </p:pic>
    </p:spTree>
    <p:extLst>
      <p:ext uri="{BB962C8B-B14F-4D97-AF65-F5344CB8AC3E}">
        <p14:creationId xmlns="" xmlns:p14="http://schemas.microsoft.com/office/powerpoint/2010/main" val="37862765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1143000"/>
          </a:xfrm>
        </p:spPr>
        <p:txBody>
          <a:bodyPr/>
          <a:lstStyle/>
          <a:p>
            <a:r>
              <a:rPr lang="en-GB" dirty="0" smtClean="0">
                <a:solidFill>
                  <a:schemeClr val="accent1"/>
                </a:solidFill>
              </a:rPr>
              <a:t>Introductions</a:t>
            </a:r>
            <a:endParaRPr lang="en-GB" dirty="0">
              <a:solidFill>
                <a:schemeClr val="accent1"/>
              </a:solidFill>
            </a:endParaRPr>
          </a:p>
        </p:txBody>
      </p:sp>
      <p:sp>
        <p:nvSpPr>
          <p:cNvPr id="3" name="Content Placeholder 2"/>
          <p:cNvSpPr>
            <a:spLocks noGrp="1"/>
          </p:cNvSpPr>
          <p:nvPr>
            <p:ph sz="half" idx="1"/>
          </p:nvPr>
        </p:nvSpPr>
        <p:spPr>
          <a:xfrm>
            <a:off x="323528" y="1268760"/>
            <a:ext cx="8640960" cy="5328592"/>
          </a:xfrm>
        </p:spPr>
        <p:txBody>
          <a:bodyPr>
            <a:noAutofit/>
          </a:bodyPr>
          <a:lstStyle/>
          <a:p>
            <a:pPr lvl="1">
              <a:lnSpc>
                <a:spcPct val="120000"/>
              </a:lnSpc>
              <a:buFont typeface="Wingdings" charset="2"/>
              <a:buChar char="§"/>
            </a:pPr>
            <a:r>
              <a:rPr lang="en-GB" dirty="0" smtClean="0">
                <a:solidFill>
                  <a:schemeClr val="accent1"/>
                </a:solidFill>
              </a:rPr>
              <a:t>Steve Watson, Wessex CLT Project</a:t>
            </a:r>
          </a:p>
          <a:p>
            <a:pPr lvl="1">
              <a:lnSpc>
                <a:spcPct val="120000"/>
              </a:lnSpc>
              <a:buFont typeface="Wingdings" charset="2"/>
              <a:buChar char="§"/>
            </a:pPr>
            <a:r>
              <a:rPr lang="en-GB" dirty="0" smtClean="0">
                <a:solidFill>
                  <a:schemeClr val="accent1"/>
                </a:solidFill>
              </a:rPr>
              <a:t>Alison Ward, Wessex CLT Project</a:t>
            </a:r>
          </a:p>
          <a:p>
            <a:pPr lvl="1">
              <a:lnSpc>
                <a:spcPct val="120000"/>
              </a:lnSpc>
              <a:buFont typeface="Wingdings" charset="2"/>
              <a:buChar char="§"/>
            </a:pPr>
            <a:r>
              <a:rPr lang="en-GB" dirty="0" smtClean="0">
                <a:solidFill>
                  <a:schemeClr val="accent1"/>
                </a:solidFill>
              </a:rPr>
              <a:t>Debbie Jull, Sedgemoor District Council</a:t>
            </a:r>
          </a:p>
          <a:p>
            <a:pPr lvl="1">
              <a:lnSpc>
                <a:spcPct val="120000"/>
              </a:lnSpc>
              <a:buFont typeface="Wingdings" charset="2"/>
              <a:buChar char="§"/>
            </a:pPr>
            <a:r>
              <a:rPr lang="en-GB" dirty="0" smtClean="0">
                <a:solidFill>
                  <a:schemeClr val="accent1"/>
                </a:solidFill>
              </a:rPr>
              <a:t>Simon Emary, Chairman MCLT</a:t>
            </a:r>
          </a:p>
          <a:p>
            <a:pPr lvl="1">
              <a:lnSpc>
                <a:spcPct val="120000"/>
              </a:lnSpc>
              <a:buFont typeface="Wingdings" charset="2"/>
              <a:buChar char="§"/>
            </a:pPr>
            <a:r>
              <a:rPr lang="en-GB" dirty="0" smtClean="0">
                <a:solidFill>
                  <a:schemeClr val="accent1"/>
                </a:solidFill>
              </a:rPr>
              <a:t>Jan Horn, Founder Member MCLT</a:t>
            </a:r>
          </a:p>
          <a:p>
            <a:pPr lvl="1">
              <a:lnSpc>
                <a:spcPct val="120000"/>
              </a:lnSpc>
              <a:buFont typeface="Wingdings" charset="2"/>
              <a:buChar char="§"/>
            </a:pPr>
            <a:r>
              <a:rPr lang="en-GB" dirty="0" smtClean="0">
                <a:solidFill>
                  <a:schemeClr val="accent1"/>
                </a:solidFill>
              </a:rPr>
              <a:t>Geoff Francis, Deputy Chair MCLT</a:t>
            </a:r>
          </a:p>
          <a:p>
            <a:pPr lvl="1">
              <a:lnSpc>
                <a:spcPct val="120000"/>
              </a:lnSpc>
              <a:buFont typeface="Wingdings" charset="2"/>
              <a:buChar char="§"/>
            </a:pPr>
            <a:r>
              <a:rPr lang="en-GB" dirty="0" smtClean="0">
                <a:solidFill>
                  <a:schemeClr val="accent1"/>
                </a:solidFill>
              </a:rPr>
              <a:t>Hattie Stevens, Founder Member MCLT</a:t>
            </a:r>
          </a:p>
          <a:p>
            <a:pPr lvl="1">
              <a:lnSpc>
                <a:spcPct val="120000"/>
              </a:lnSpc>
              <a:buFont typeface="Wingdings" charset="2"/>
              <a:buChar char="§"/>
            </a:pPr>
            <a:r>
              <a:rPr lang="en-GB" dirty="0" smtClean="0">
                <a:solidFill>
                  <a:schemeClr val="accent1"/>
                </a:solidFill>
              </a:rPr>
              <a:t>Mike Schollar, Secretary MCLT</a:t>
            </a:r>
          </a:p>
          <a:p>
            <a:pPr lvl="1">
              <a:lnSpc>
                <a:spcPct val="120000"/>
              </a:lnSpc>
              <a:buFont typeface="Wingdings" charset="2"/>
              <a:buChar char="§"/>
            </a:pPr>
            <a:r>
              <a:rPr lang="en-GB" dirty="0" smtClean="0">
                <a:solidFill>
                  <a:schemeClr val="accent1"/>
                </a:solidFill>
              </a:rPr>
              <a:t>Sally Flack, Founder Member MCLT </a:t>
            </a:r>
            <a:r>
              <a:rPr lang="en-GB" sz="1800" dirty="0" smtClean="0">
                <a:solidFill>
                  <a:schemeClr val="accent1"/>
                </a:solidFill>
              </a:rPr>
              <a:t>(Apologies for absence)</a:t>
            </a:r>
          </a:p>
          <a:p>
            <a:pPr lvl="1">
              <a:lnSpc>
                <a:spcPct val="120000"/>
              </a:lnSpc>
              <a:buFont typeface="Wingdings" charset="2"/>
              <a:buChar char="§"/>
            </a:pPr>
            <a:r>
              <a:rPr lang="en-GB" dirty="0" smtClean="0">
                <a:solidFill>
                  <a:schemeClr val="accent1"/>
                </a:solidFill>
              </a:rPr>
              <a:t>John Spencer, Treasurer MCLT </a:t>
            </a:r>
            <a:r>
              <a:rPr lang="en-GB" sz="1800" dirty="0" smtClean="0">
                <a:solidFill>
                  <a:schemeClr val="accent1"/>
                </a:solidFill>
              </a:rPr>
              <a:t>(Apologies for absence)</a:t>
            </a:r>
          </a:p>
          <a:p>
            <a:pPr marL="457200" lvl="1" indent="0">
              <a:lnSpc>
                <a:spcPct val="120000"/>
              </a:lnSpc>
              <a:buNone/>
            </a:pPr>
            <a:endParaRPr lang="en-GB" dirty="0" smtClean="0">
              <a:solidFill>
                <a:schemeClr val="accent1"/>
              </a:solidFill>
            </a:endParaRPr>
          </a:p>
          <a:p>
            <a:pPr lvl="1">
              <a:lnSpc>
                <a:spcPct val="120000"/>
              </a:lnSpc>
              <a:buFont typeface="Wingdings" charset="2"/>
              <a:buChar char="§"/>
            </a:pPr>
            <a:endParaRPr lang="en-GB" sz="2800" dirty="0"/>
          </a:p>
        </p:txBody>
      </p:sp>
    </p:spTree>
    <p:extLst>
      <p:ext uri="{BB962C8B-B14F-4D97-AF65-F5344CB8AC3E}">
        <p14:creationId xmlns="" xmlns:p14="http://schemas.microsoft.com/office/powerpoint/2010/main" val="32109540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692051"/>
            <a:ext cx="9144000" cy="5473898"/>
          </a:xfrm>
          <a:prstGeom prst="rect">
            <a:avLst/>
          </a:prstGeom>
        </p:spPr>
      </p:pic>
      <p:sp>
        <p:nvSpPr>
          <p:cNvPr id="5" name="TextBox 4"/>
          <p:cNvSpPr txBox="1"/>
          <p:nvPr/>
        </p:nvSpPr>
        <p:spPr>
          <a:xfrm>
            <a:off x="323528" y="116632"/>
            <a:ext cx="8568952" cy="461665"/>
          </a:xfrm>
          <a:prstGeom prst="rect">
            <a:avLst/>
          </a:prstGeom>
          <a:noFill/>
        </p:spPr>
        <p:txBody>
          <a:bodyPr wrap="square" rtlCol="0">
            <a:spAutoFit/>
          </a:bodyPr>
          <a:lstStyle/>
          <a:p>
            <a:pPr algn="ctr"/>
            <a:r>
              <a:rPr lang="en-US" sz="2400" dirty="0" smtClean="0">
                <a:solidFill>
                  <a:schemeClr val="accent1"/>
                </a:solidFill>
                <a:latin typeface="+mj-lt"/>
              </a:rPr>
              <a:t>Mark Community Land Trust</a:t>
            </a:r>
            <a:endParaRPr lang="en-US" sz="2400" dirty="0">
              <a:solidFill>
                <a:schemeClr val="accent1"/>
              </a:solidFill>
              <a:latin typeface="+mj-lt"/>
            </a:endParaRPr>
          </a:p>
        </p:txBody>
      </p:sp>
    </p:spTree>
    <p:extLst>
      <p:ext uri="{BB962C8B-B14F-4D97-AF65-F5344CB8AC3E}">
        <p14:creationId xmlns="" xmlns:p14="http://schemas.microsoft.com/office/powerpoint/2010/main" val="9864186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4744"/>
            <a:ext cx="8229600" cy="3226370"/>
          </a:xfrm>
        </p:spPr>
        <p:txBody>
          <a:bodyPr>
            <a:normAutofit/>
          </a:bodyPr>
          <a:lstStyle/>
          <a:p>
            <a:r>
              <a:rPr lang="en-GB" dirty="0" smtClean="0">
                <a:solidFill>
                  <a:schemeClr val="accent1"/>
                </a:solidFill>
              </a:rPr>
              <a:t>Sedgemoor DC</a:t>
            </a:r>
            <a:br>
              <a:rPr lang="en-GB" dirty="0" smtClean="0">
                <a:solidFill>
                  <a:schemeClr val="accent1"/>
                </a:solidFill>
              </a:rPr>
            </a:br>
            <a:r>
              <a:rPr lang="en-GB" dirty="0" smtClean="0">
                <a:solidFill>
                  <a:schemeClr val="accent1"/>
                </a:solidFill>
              </a:rPr>
              <a:t>Overview of</a:t>
            </a:r>
            <a:br>
              <a:rPr lang="en-GB" dirty="0" smtClean="0">
                <a:solidFill>
                  <a:schemeClr val="accent1"/>
                </a:solidFill>
              </a:rPr>
            </a:br>
            <a:r>
              <a:rPr lang="en-GB" dirty="0" smtClean="0">
                <a:solidFill>
                  <a:schemeClr val="accent1"/>
                </a:solidFill>
              </a:rPr>
              <a:t>Housing Needs Survey</a:t>
            </a:r>
            <a:endParaRPr lang="en-GB" dirty="0"/>
          </a:p>
        </p:txBody>
      </p:sp>
      <p:sp>
        <p:nvSpPr>
          <p:cNvPr id="3" name="TextBox 2"/>
          <p:cNvSpPr txBox="1"/>
          <p:nvPr/>
        </p:nvSpPr>
        <p:spPr>
          <a:xfrm>
            <a:off x="4211960" y="5301208"/>
            <a:ext cx="4790695" cy="1077218"/>
          </a:xfrm>
          <a:prstGeom prst="rect">
            <a:avLst/>
          </a:prstGeom>
          <a:noFill/>
        </p:spPr>
        <p:txBody>
          <a:bodyPr wrap="none" rtlCol="0">
            <a:spAutoFit/>
          </a:bodyPr>
          <a:lstStyle/>
          <a:p>
            <a:r>
              <a:rPr lang="en-GB" sz="3200" b="1" dirty="0" smtClean="0">
                <a:solidFill>
                  <a:schemeClr val="accent1"/>
                </a:solidFill>
              </a:rPr>
              <a:t>Debbie Jull</a:t>
            </a:r>
          </a:p>
          <a:p>
            <a:r>
              <a:rPr lang="en-GB" sz="3200" b="1" dirty="0" smtClean="0">
                <a:solidFill>
                  <a:schemeClr val="accent1"/>
                </a:solidFill>
              </a:rPr>
              <a:t>Sedgemoor District Council</a:t>
            </a:r>
            <a:endParaRPr lang="en-GB" sz="3200" b="1" dirty="0">
              <a:solidFill>
                <a:schemeClr val="accent1"/>
              </a:solidFill>
            </a:endParaRPr>
          </a:p>
        </p:txBody>
      </p:sp>
      <p:pic>
        <p:nvPicPr>
          <p:cNvPr id="4" name="Picture 3"/>
          <p:cNvPicPr/>
          <p:nvPr/>
        </p:nvPicPr>
        <p:blipFill>
          <a:blip r:embed="rId3" cstate="print"/>
          <a:srcRect/>
          <a:stretch>
            <a:fillRect/>
          </a:stretch>
        </p:blipFill>
        <p:spPr bwMode="auto">
          <a:xfrm>
            <a:off x="1187624" y="5013176"/>
            <a:ext cx="1619885" cy="1302385"/>
          </a:xfrm>
          <a:prstGeom prst="rect">
            <a:avLst/>
          </a:prstGeom>
          <a:noFill/>
          <a:ln w="9525">
            <a:noFill/>
            <a:miter lim="800000"/>
            <a:headEnd/>
            <a:tailEnd/>
          </a:ln>
        </p:spPr>
      </p:pic>
    </p:spTree>
    <p:extLst>
      <p:ext uri="{BB962C8B-B14F-4D97-AF65-F5344CB8AC3E}">
        <p14:creationId xmlns="" xmlns:p14="http://schemas.microsoft.com/office/powerpoint/2010/main" val="33446108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5" y="1753186"/>
            <a:ext cx="8352928" cy="4525963"/>
          </a:xfrm>
        </p:spPr>
        <p:txBody>
          <a:bodyPr>
            <a:normAutofit/>
          </a:bodyPr>
          <a:lstStyle/>
          <a:p>
            <a:pPr algn="just">
              <a:spcBef>
                <a:spcPts val="600"/>
              </a:spcBef>
              <a:spcAft>
                <a:spcPts val="600"/>
              </a:spcAft>
              <a:buFont typeface="Wingdings" panose="05000000000000000000" pitchFamily="2" charset="2"/>
              <a:buChar char="§"/>
            </a:pPr>
            <a:r>
              <a:rPr lang="en-GB" sz="2400" dirty="0">
                <a:solidFill>
                  <a:schemeClr val="accent1"/>
                </a:solidFill>
              </a:rPr>
              <a:t>In </a:t>
            </a:r>
            <a:r>
              <a:rPr lang="en-GB" sz="2400" dirty="0" smtClean="0">
                <a:solidFill>
                  <a:schemeClr val="accent1"/>
                </a:solidFill>
              </a:rPr>
              <a:t>October 2013, a Housing Needs Survey was carried out by Sedgemoor District Council. There were 118 responses.</a:t>
            </a:r>
          </a:p>
          <a:p>
            <a:pPr algn="just">
              <a:spcBef>
                <a:spcPts val="600"/>
              </a:spcBef>
              <a:spcAft>
                <a:spcPts val="600"/>
              </a:spcAft>
              <a:buFont typeface="Wingdings" panose="05000000000000000000" pitchFamily="2" charset="2"/>
              <a:buChar char="§"/>
            </a:pPr>
            <a:r>
              <a:rPr lang="en-GB" sz="2400" dirty="0" smtClean="0">
                <a:solidFill>
                  <a:schemeClr val="accent1"/>
                </a:solidFill>
              </a:rPr>
              <a:t>Resulting report published in March 2014, presented the following findings</a:t>
            </a:r>
          </a:p>
          <a:p>
            <a:pPr lvl="1" algn="just">
              <a:spcBef>
                <a:spcPts val="600"/>
              </a:spcBef>
              <a:spcAft>
                <a:spcPts val="600"/>
              </a:spcAft>
              <a:buFont typeface="Wingdings" panose="05000000000000000000" pitchFamily="2" charset="2"/>
              <a:buChar char="§"/>
            </a:pPr>
            <a:r>
              <a:rPr lang="en-GB" sz="2400" dirty="0" smtClean="0">
                <a:solidFill>
                  <a:schemeClr val="accent1"/>
                </a:solidFill>
              </a:rPr>
              <a:t>10 households with a strong connection to the parish were found to be in need of affordable housing. </a:t>
            </a:r>
          </a:p>
          <a:p>
            <a:pPr lvl="1" algn="just">
              <a:spcBef>
                <a:spcPts val="600"/>
              </a:spcBef>
              <a:spcAft>
                <a:spcPts val="600"/>
              </a:spcAft>
              <a:buFont typeface="Wingdings" panose="05000000000000000000" pitchFamily="2" charset="2"/>
              <a:buChar char="§"/>
            </a:pPr>
            <a:r>
              <a:rPr lang="en-GB" sz="2400" dirty="0" smtClean="0">
                <a:solidFill>
                  <a:schemeClr val="accent1"/>
                </a:solidFill>
              </a:rPr>
              <a:t>13 more households with a connection to Mark were registered with the Council.</a:t>
            </a:r>
          </a:p>
          <a:p>
            <a:pPr lvl="1" algn="just">
              <a:spcBef>
                <a:spcPts val="600"/>
              </a:spcBef>
              <a:spcAft>
                <a:spcPts val="600"/>
              </a:spcAft>
              <a:buFont typeface="Wingdings" panose="05000000000000000000" pitchFamily="2" charset="2"/>
              <a:buChar char="§"/>
            </a:pPr>
            <a:r>
              <a:rPr lang="en-GB" sz="2400" dirty="0" smtClean="0">
                <a:solidFill>
                  <a:schemeClr val="accent1"/>
                </a:solidFill>
              </a:rPr>
              <a:t>A variety of accommodation requirements were identified, ranging from 1 bedroom through to 3 bedroom properties. </a:t>
            </a:r>
            <a:endParaRPr lang="en-GB" sz="2400" dirty="0">
              <a:solidFill>
                <a:schemeClr val="accent1"/>
              </a:solidFill>
            </a:endParaRPr>
          </a:p>
        </p:txBody>
      </p:sp>
      <p:sp>
        <p:nvSpPr>
          <p:cNvPr id="4" name="TextBox 3"/>
          <p:cNvSpPr txBox="1"/>
          <p:nvPr/>
        </p:nvSpPr>
        <p:spPr>
          <a:xfrm>
            <a:off x="1439892" y="146472"/>
            <a:ext cx="6264215" cy="1446550"/>
          </a:xfrm>
          <a:prstGeom prst="rect">
            <a:avLst/>
          </a:prstGeom>
          <a:noFill/>
        </p:spPr>
        <p:txBody>
          <a:bodyPr wrap="none" rtlCol="0">
            <a:spAutoFit/>
          </a:bodyPr>
          <a:lstStyle/>
          <a:p>
            <a:pPr algn="ctr"/>
            <a:r>
              <a:rPr lang="en-GB" sz="4400" dirty="0" smtClean="0">
                <a:solidFill>
                  <a:schemeClr val="accent1"/>
                </a:solidFill>
              </a:rPr>
              <a:t>The Housing Needs Survey</a:t>
            </a:r>
          </a:p>
          <a:p>
            <a:pPr algn="ctr"/>
            <a:r>
              <a:rPr lang="en-GB" sz="4400" dirty="0" smtClean="0">
                <a:solidFill>
                  <a:schemeClr val="accent1"/>
                </a:solidFill>
              </a:rPr>
              <a:t>Results</a:t>
            </a:r>
            <a:endParaRPr lang="en-GB" sz="4400" dirty="0">
              <a:solidFill>
                <a:schemeClr val="accent1"/>
              </a:solidFill>
            </a:endParaRPr>
          </a:p>
        </p:txBody>
      </p:sp>
    </p:spTree>
    <p:extLst>
      <p:ext uri="{BB962C8B-B14F-4D97-AF65-F5344CB8AC3E}">
        <p14:creationId xmlns="" xmlns:p14="http://schemas.microsoft.com/office/powerpoint/2010/main" val="33545873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06090"/>
          </a:xfrm>
        </p:spPr>
        <p:txBody>
          <a:bodyPr>
            <a:noAutofit/>
          </a:bodyPr>
          <a:lstStyle/>
          <a:p>
            <a:r>
              <a:rPr lang="en-GB" dirty="0" smtClean="0">
                <a:solidFill>
                  <a:schemeClr val="accent1"/>
                </a:solidFill>
              </a:rPr>
              <a:t>The Facts</a:t>
            </a:r>
            <a:endParaRPr lang="en-GB" dirty="0">
              <a:solidFill>
                <a:schemeClr val="accent1"/>
              </a:solidFill>
            </a:endParaRPr>
          </a:p>
        </p:txBody>
      </p:sp>
      <p:sp>
        <p:nvSpPr>
          <p:cNvPr id="5" name="Content Placeholder 4"/>
          <p:cNvSpPr>
            <a:spLocks noGrp="1"/>
          </p:cNvSpPr>
          <p:nvPr>
            <p:ph idx="1"/>
          </p:nvPr>
        </p:nvSpPr>
        <p:spPr>
          <a:xfrm>
            <a:off x="457200" y="1412776"/>
            <a:ext cx="8229600" cy="4713387"/>
          </a:xfrm>
        </p:spPr>
        <p:txBody>
          <a:bodyPr>
            <a:noAutofit/>
          </a:bodyPr>
          <a:lstStyle/>
          <a:p>
            <a:pPr>
              <a:buFont typeface="Wingdings" charset="2"/>
              <a:buChar char="§"/>
            </a:pPr>
            <a:r>
              <a:rPr lang="en-GB" sz="2400" dirty="0" smtClean="0">
                <a:solidFill>
                  <a:schemeClr val="accent1"/>
                </a:solidFill>
              </a:rPr>
              <a:t>The housing need survey shows there is a definite requirement for affordable housing in Mark</a:t>
            </a:r>
          </a:p>
          <a:p>
            <a:pPr marL="0" indent="0">
              <a:buNone/>
            </a:pPr>
            <a:endParaRPr lang="en-GB" sz="2400" dirty="0" smtClean="0">
              <a:solidFill>
                <a:schemeClr val="accent1"/>
              </a:solidFill>
            </a:endParaRPr>
          </a:p>
          <a:p>
            <a:pPr>
              <a:buFont typeface="Wingdings" charset="2"/>
              <a:buChar char="§"/>
            </a:pPr>
            <a:r>
              <a:rPr lang="en-GB" sz="2400" dirty="0">
                <a:solidFill>
                  <a:schemeClr val="accent1"/>
                </a:solidFill>
              </a:rPr>
              <a:t>Affordable housing allows local people to access a suitable home, at a price they can afford, where they were born / grew-up / have support and social networks or work </a:t>
            </a:r>
            <a:endParaRPr lang="en-GB" sz="2400" dirty="0" smtClean="0">
              <a:solidFill>
                <a:schemeClr val="accent1"/>
              </a:solidFill>
            </a:endParaRPr>
          </a:p>
          <a:p>
            <a:pPr marL="0" indent="0">
              <a:buNone/>
            </a:pPr>
            <a:endParaRPr lang="en-GB" sz="2400" dirty="0" smtClean="0">
              <a:solidFill>
                <a:schemeClr val="accent1"/>
              </a:solidFill>
            </a:endParaRPr>
          </a:p>
          <a:p>
            <a:pPr>
              <a:buFont typeface="Wingdings" charset="2"/>
              <a:buChar char="§"/>
            </a:pPr>
            <a:r>
              <a:rPr lang="en-GB" sz="2400" dirty="0" smtClean="0">
                <a:solidFill>
                  <a:schemeClr val="accent1"/>
                </a:solidFill>
              </a:rPr>
              <a:t>Currently </a:t>
            </a:r>
            <a:r>
              <a:rPr lang="en-GB" sz="2400" dirty="0">
                <a:solidFill>
                  <a:schemeClr val="accent1"/>
                </a:solidFill>
              </a:rPr>
              <a:t>only 5.1% of the housing stock in Mark are affordable homes. No new affordable homes have been built for 10 </a:t>
            </a:r>
            <a:r>
              <a:rPr lang="en-GB" sz="2400" dirty="0" smtClean="0">
                <a:solidFill>
                  <a:schemeClr val="accent1"/>
                </a:solidFill>
              </a:rPr>
              <a:t>years</a:t>
            </a:r>
          </a:p>
        </p:txBody>
      </p:sp>
    </p:spTree>
    <p:extLst>
      <p:ext uri="{BB962C8B-B14F-4D97-AF65-F5344CB8AC3E}">
        <p14:creationId xmlns="" xmlns:p14="http://schemas.microsoft.com/office/powerpoint/2010/main" val="39364940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8655</TotalTime>
  <Words>2140</Words>
  <Application>Microsoft Office PowerPoint</Application>
  <PresentationFormat>On-screen Show (4:3)</PresentationFormat>
  <Paragraphs>293</Paragraphs>
  <Slides>44</Slides>
  <Notes>44</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Mark Community Land Trust</vt:lpstr>
      <vt:lpstr>Mark Community Land Trust</vt:lpstr>
      <vt:lpstr>Agenda</vt:lpstr>
      <vt:lpstr>Welcome Housekeeping Purpose of meeting Ground Rules</vt:lpstr>
      <vt:lpstr>Introductions</vt:lpstr>
      <vt:lpstr>Slide 6</vt:lpstr>
      <vt:lpstr>Sedgemoor DC Overview of Housing Needs Survey</vt:lpstr>
      <vt:lpstr>Slide 8</vt:lpstr>
      <vt:lpstr>The Facts</vt:lpstr>
      <vt:lpstr>The Facts</vt:lpstr>
      <vt:lpstr>The Solution</vt:lpstr>
      <vt:lpstr>Slide 12</vt:lpstr>
      <vt:lpstr>What is a Community Land Trust and what can it do?</vt:lpstr>
      <vt:lpstr>What is a Community Land Trust?</vt:lpstr>
      <vt:lpstr>What can a CLT do?</vt:lpstr>
      <vt:lpstr>Structure, Benefits and Membership of a Community Land Trust</vt:lpstr>
      <vt:lpstr>How is the CLT structured?</vt:lpstr>
      <vt:lpstr>Benefits</vt:lpstr>
      <vt:lpstr>Slide 19</vt:lpstr>
      <vt:lpstr>Slide 20</vt:lpstr>
      <vt:lpstr>Slide 21</vt:lpstr>
      <vt:lpstr>Slide 22</vt:lpstr>
      <vt:lpstr>Slide 23</vt:lpstr>
      <vt:lpstr>Slide 24</vt:lpstr>
      <vt:lpstr>Membership Invitation</vt:lpstr>
      <vt:lpstr>Questions</vt:lpstr>
      <vt:lpstr>Mark Community Land Trust  First Project  Affordable Housing</vt:lpstr>
      <vt:lpstr>Mark CLT First Project Affordable Housing</vt:lpstr>
      <vt:lpstr>Who will the houses be for?</vt:lpstr>
      <vt:lpstr>Site Selection</vt:lpstr>
      <vt:lpstr>The Process</vt:lpstr>
      <vt:lpstr>‘Rural Exception Site’ Explanation</vt:lpstr>
      <vt:lpstr>Site Options</vt:lpstr>
      <vt:lpstr>Slide 34</vt:lpstr>
      <vt:lpstr>Slide 35</vt:lpstr>
      <vt:lpstr>Slide 36</vt:lpstr>
      <vt:lpstr>Slide 37</vt:lpstr>
      <vt:lpstr>Slide 38</vt:lpstr>
      <vt:lpstr>Slide 39</vt:lpstr>
      <vt:lpstr>Why the Northwick Road site?</vt:lpstr>
      <vt:lpstr>Questions</vt:lpstr>
      <vt:lpstr>Community Vote  The time has come for your support.   – show of hands </vt:lpstr>
      <vt:lpstr>Proposal</vt:lpstr>
      <vt:lpstr>Next Steps</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is the CLT structured?</dc:title>
  <dc:creator>N D Dibben Farms Ltd</dc:creator>
  <cp:lastModifiedBy>SimonT440</cp:lastModifiedBy>
  <cp:revision>284</cp:revision>
  <cp:lastPrinted>2015-09-10T15:29:59Z</cp:lastPrinted>
  <dcterms:created xsi:type="dcterms:W3CDTF">2015-01-12T22:16:33Z</dcterms:created>
  <dcterms:modified xsi:type="dcterms:W3CDTF">2015-09-11T12:37:08Z</dcterms:modified>
</cp:coreProperties>
</file>